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6" r:id="rId2"/>
    <p:sldId id="274" r:id="rId3"/>
    <p:sldId id="277" r:id="rId4"/>
    <p:sldId id="266" r:id="rId5"/>
    <p:sldId id="267" r:id="rId6"/>
    <p:sldId id="269" r:id="rId7"/>
    <p:sldId id="257" r:id="rId8"/>
    <p:sldId id="273" r:id="rId9"/>
  </p:sldIdLst>
  <p:sldSz cx="9144000" cy="6858000" type="screen4x3"/>
  <p:notesSz cx="6797675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59" autoAdjust="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8FFA5-C50A-47B3-9055-E95E19864DFF}" type="doc">
      <dgm:prSet loTypeId="urn:microsoft.com/office/officeart/2005/8/layout/chart3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GB"/>
        </a:p>
      </dgm:t>
    </dgm:pt>
    <dgm:pt modelId="{9BCB0902-23FE-4F9E-B085-536FCEE5D25F}">
      <dgm:prSet phldrT="[Text]" custT="1"/>
      <dgm:spPr/>
      <dgm:t>
        <a:bodyPr/>
        <a:lstStyle/>
        <a:p>
          <a:pPr algn="l"/>
          <a:r>
            <a:rPr lang="is-IS" sz="1400" b="1" dirty="0" smtClean="0"/>
            <a:t>Verðbréfa-útgáfa, skráning verðbréfa, sala fyrirtækja og samrunar</a:t>
          </a:r>
          <a:endParaRPr lang="is-IS" sz="1400" b="1" dirty="0"/>
        </a:p>
      </dgm:t>
    </dgm:pt>
    <dgm:pt modelId="{654543A8-153A-4FE3-9BC2-48D4F423CDD8}" type="parTrans" cxnId="{26BFF13C-D8D9-4BB4-AC67-37CD0D74D1AD}">
      <dgm:prSet/>
      <dgm:spPr/>
      <dgm:t>
        <a:bodyPr/>
        <a:lstStyle/>
        <a:p>
          <a:endParaRPr lang="is-IS"/>
        </a:p>
      </dgm:t>
    </dgm:pt>
    <dgm:pt modelId="{D34B403D-CBDF-47AB-BAEE-D4BBD5C0F50C}" type="sibTrans" cxnId="{26BFF13C-D8D9-4BB4-AC67-37CD0D74D1AD}">
      <dgm:prSet/>
      <dgm:spPr/>
      <dgm:t>
        <a:bodyPr/>
        <a:lstStyle/>
        <a:p>
          <a:endParaRPr lang="is-IS"/>
        </a:p>
      </dgm:t>
    </dgm:pt>
    <dgm:pt modelId="{AF36DE55-3684-4A6E-9BE8-1F5B3CAFC05E}">
      <dgm:prSet phldrT="[Text]" custT="1"/>
      <dgm:spPr/>
      <dgm:t>
        <a:bodyPr/>
        <a:lstStyle/>
        <a:p>
          <a:pPr algn="l"/>
          <a:r>
            <a:rPr lang="is-IS" sz="1400" b="1" dirty="0" smtClean="0">
              <a:latin typeface="+mn-lt"/>
            </a:rPr>
            <a:t>Stöðugreining</a:t>
          </a:r>
          <a:r>
            <a:rPr lang="is-IS" sz="1400" b="1" dirty="0" smtClean="0">
              <a:latin typeface="+mn-lt"/>
            </a:rPr>
            <a:t>, mat og tillögugerð um aðgerðaþörf og  </a:t>
          </a:r>
          <a:r>
            <a:rPr lang="is-IS" sz="1400" b="1" dirty="0" err="1" smtClean="0">
              <a:latin typeface="+mn-lt"/>
            </a:rPr>
            <a:t>endurskipu</a:t>
          </a:r>
          <a:r>
            <a:rPr lang="is-IS" sz="1400" b="1" dirty="0" smtClean="0">
              <a:latin typeface="+mn-lt"/>
            </a:rPr>
            <a:t>- </a:t>
          </a:r>
          <a:r>
            <a:rPr lang="is-IS" sz="1400" b="1" dirty="0" smtClean="0">
              <a:latin typeface="+mn-lt"/>
            </a:rPr>
            <a:t>lagningu skulda</a:t>
          </a:r>
          <a:endParaRPr lang="is-IS" sz="1400" b="1" dirty="0"/>
        </a:p>
      </dgm:t>
    </dgm:pt>
    <dgm:pt modelId="{E0A223DA-B3A9-4D7F-9D03-26887DC487AC}" type="parTrans" cxnId="{2FC290B0-36AB-438E-B5A9-E4FB4950E338}">
      <dgm:prSet/>
      <dgm:spPr/>
      <dgm:t>
        <a:bodyPr/>
        <a:lstStyle/>
        <a:p>
          <a:endParaRPr lang="is-IS"/>
        </a:p>
      </dgm:t>
    </dgm:pt>
    <dgm:pt modelId="{C74E827D-576C-4821-AE09-1EE09A550EA0}" type="sibTrans" cxnId="{2FC290B0-36AB-438E-B5A9-E4FB4950E338}">
      <dgm:prSet/>
      <dgm:spPr/>
      <dgm:t>
        <a:bodyPr/>
        <a:lstStyle/>
        <a:p>
          <a:endParaRPr lang="is-IS"/>
        </a:p>
      </dgm:t>
    </dgm:pt>
    <dgm:pt modelId="{E7CEE6E3-A636-4B41-ABA7-888AFEAE8D99}">
      <dgm:prSet phldrT="[Text]" custT="1"/>
      <dgm:spPr/>
      <dgm:t>
        <a:bodyPr/>
        <a:lstStyle/>
        <a:p>
          <a:pPr algn="ctr"/>
          <a:r>
            <a:rPr lang="is-IS" sz="1400" b="1" dirty="0" smtClean="0"/>
            <a:t>Umsýsla, ráðstöfun á eignarhaldi í kjölfar umbreytingar krafna í hlutafé</a:t>
          </a:r>
          <a:endParaRPr lang="is-IS" sz="1400" b="1" dirty="0"/>
        </a:p>
      </dgm:t>
    </dgm:pt>
    <dgm:pt modelId="{23FC17F3-669E-48F2-A902-EC155D17AF8D}" type="parTrans" cxnId="{3D2EFF24-8D22-4529-9815-B44EA53EFD60}">
      <dgm:prSet/>
      <dgm:spPr/>
      <dgm:t>
        <a:bodyPr/>
        <a:lstStyle/>
        <a:p>
          <a:endParaRPr lang="is-IS"/>
        </a:p>
      </dgm:t>
    </dgm:pt>
    <dgm:pt modelId="{1710AF83-F998-49E6-B022-3B673BA9A5D2}" type="sibTrans" cxnId="{3D2EFF24-8D22-4529-9815-B44EA53EFD60}">
      <dgm:prSet/>
      <dgm:spPr/>
      <dgm:t>
        <a:bodyPr/>
        <a:lstStyle/>
        <a:p>
          <a:endParaRPr lang="is-IS"/>
        </a:p>
      </dgm:t>
    </dgm:pt>
    <dgm:pt modelId="{B437C232-C618-4148-8EAF-B4E491641C38}" type="pres">
      <dgm:prSet presAssocID="{A598FFA5-C50A-47B3-9055-E95E19864DF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F18EE78-1C5D-4D7D-B83A-DCC36B3F616B}" type="pres">
      <dgm:prSet presAssocID="{A598FFA5-C50A-47B3-9055-E95E19864DFF}" presName="wedge1" presStyleLbl="node1" presStyleIdx="0" presStyleCnt="3" custScaleX="97620" custLinFactNeighborX="-1047" custLinFactNeighborY="468"/>
      <dgm:spPr/>
      <dgm:t>
        <a:bodyPr/>
        <a:lstStyle/>
        <a:p>
          <a:endParaRPr lang="is-IS"/>
        </a:p>
      </dgm:t>
    </dgm:pt>
    <dgm:pt modelId="{3E7685F5-1556-4B51-B124-DA14546A8E35}" type="pres">
      <dgm:prSet presAssocID="{A598FFA5-C50A-47B3-9055-E95E19864DF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7AE0F1B7-9D07-4F77-8359-37194F66C691}" type="pres">
      <dgm:prSet presAssocID="{A598FFA5-C50A-47B3-9055-E95E19864DFF}" presName="wedge2" presStyleLbl="node1" presStyleIdx="1" presStyleCnt="3" custLinFactNeighborX="112" custLinFactNeighborY="893"/>
      <dgm:spPr/>
      <dgm:t>
        <a:bodyPr/>
        <a:lstStyle/>
        <a:p>
          <a:endParaRPr lang="is-IS"/>
        </a:p>
      </dgm:t>
    </dgm:pt>
    <dgm:pt modelId="{A4805891-460B-43DD-AE24-395C582608F3}" type="pres">
      <dgm:prSet presAssocID="{A598FFA5-C50A-47B3-9055-E95E19864DF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s-IS"/>
        </a:p>
      </dgm:t>
    </dgm:pt>
    <dgm:pt modelId="{75FCCFF5-2058-4B1B-A89D-DD9F25159C81}" type="pres">
      <dgm:prSet presAssocID="{A598FFA5-C50A-47B3-9055-E95E19864DFF}" presName="wedge3" presStyleLbl="node1" presStyleIdx="2" presStyleCnt="3" custLinFactNeighborX="-2462" custLinFactNeighborY="-3113"/>
      <dgm:spPr/>
      <dgm:t>
        <a:bodyPr/>
        <a:lstStyle/>
        <a:p>
          <a:endParaRPr lang="is-IS"/>
        </a:p>
      </dgm:t>
    </dgm:pt>
    <dgm:pt modelId="{8D90338E-5DC9-46B2-9CA2-DE0E0997D782}" type="pres">
      <dgm:prSet presAssocID="{A598FFA5-C50A-47B3-9055-E95E19864DF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s-IS"/>
        </a:p>
      </dgm:t>
    </dgm:pt>
  </dgm:ptLst>
  <dgm:cxnLst>
    <dgm:cxn modelId="{8FB90013-A205-4401-B009-DCC40DD9DD20}" type="presOf" srcId="{9BCB0902-23FE-4F9E-B085-536FCEE5D25F}" destId="{8D90338E-5DC9-46B2-9CA2-DE0E0997D782}" srcOrd="1" destOrd="0" presId="urn:microsoft.com/office/officeart/2005/8/layout/chart3"/>
    <dgm:cxn modelId="{B2A19BCF-828F-42C4-8CA6-398451ACCDAB}" type="presOf" srcId="{A598FFA5-C50A-47B3-9055-E95E19864DFF}" destId="{B437C232-C618-4148-8EAF-B4E491641C38}" srcOrd="0" destOrd="0" presId="urn:microsoft.com/office/officeart/2005/8/layout/chart3"/>
    <dgm:cxn modelId="{51ADD202-F37E-4CBB-B49E-F3C77B9A5236}" type="presOf" srcId="{E7CEE6E3-A636-4B41-ABA7-888AFEAE8D99}" destId="{A4805891-460B-43DD-AE24-395C582608F3}" srcOrd="1" destOrd="0" presId="urn:microsoft.com/office/officeart/2005/8/layout/chart3"/>
    <dgm:cxn modelId="{26BFF13C-D8D9-4BB4-AC67-37CD0D74D1AD}" srcId="{A598FFA5-C50A-47B3-9055-E95E19864DFF}" destId="{9BCB0902-23FE-4F9E-B085-536FCEE5D25F}" srcOrd="2" destOrd="0" parTransId="{654543A8-153A-4FE3-9BC2-48D4F423CDD8}" sibTransId="{D34B403D-CBDF-47AB-BAEE-D4BBD5C0F50C}"/>
    <dgm:cxn modelId="{3D2EFF24-8D22-4529-9815-B44EA53EFD60}" srcId="{A598FFA5-C50A-47B3-9055-E95E19864DFF}" destId="{E7CEE6E3-A636-4B41-ABA7-888AFEAE8D99}" srcOrd="1" destOrd="0" parTransId="{23FC17F3-669E-48F2-A902-EC155D17AF8D}" sibTransId="{1710AF83-F998-49E6-B022-3B673BA9A5D2}"/>
    <dgm:cxn modelId="{2FC290B0-36AB-438E-B5A9-E4FB4950E338}" srcId="{A598FFA5-C50A-47B3-9055-E95E19864DFF}" destId="{AF36DE55-3684-4A6E-9BE8-1F5B3CAFC05E}" srcOrd="0" destOrd="0" parTransId="{E0A223DA-B3A9-4D7F-9D03-26887DC487AC}" sibTransId="{C74E827D-576C-4821-AE09-1EE09A550EA0}"/>
    <dgm:cxn modelId="{75D50AF3-6F47-4DEC-9670-FE633CAAA7DA}" type="presOf" srcId="{E7CEE6E3-A636-4B41-ABA7-888AFEAE8D99}" destId="{7AE0F1B7-9D07-4F77-8359-37194F66C691}" srcOrd="0" destOrd="0" presId="urn:microsoft.com/office/officeart/2005/8/layout/chart3"/>
    <dgm:cxn modelId="{67EC64BE-61DD-4AE2-911E-259E9C4E7A3B}" type="presOf" srcId="{9BCB0902-23FE-4F9E-B085-536FCEE5D25F}" destId="{75FCCFF5-2058-4B1B-A89D-DD9F25159C81}" srcOrd="0" destOrd="0" presId="urn:microsoft.com/office/officeart/2005/8/layout/chart3"/>
    <dgm:cxn modelId="{A8A6A23B-3548-4AF3-9CDD-36F5445674AF}" type="presOf" srcId="{AF36DE55-3684-4A6E-9BE8-1F5B3CAFC05E}" destId="{3E7685F5-1556-4B51-B124-DA14546A8E35}" srcOrd="1" destOrd="0" presId="urn:microsoft.com/office/officeart/2005/8/layout/chart3"/>
    <dgm:cxn modelId="{6FB2DB65-CF80-44C7-B4FB-D58E3D1226EB}" type="presOf" srcId="{AF36DE55-3684-4A6E-9BE8-1F5B3CAFC05E}" destId="{FF18EE78-1C5D-4D7D-B83A-DCC36B3F616B}" srcOrd="0" destOrd="0" presId="urn:microsoft.com/office/officeart/2005/8/layout/chart3"/>
    <dgm:cxn modelId="{8CF92B1C-5BEF-4BDC-887A-93501072A363}" type="presParOf" srcId="{B437C232-C618-4148-8EAF-B4E491641C38}" destId="{FF18EE78-1C5D-4D7D-B83A-DCC36B3F616B}" srcOrd="0" destOrd="0" presId="urn:microsoft.com/office/officeart/2005/8/layout/chart3"/>
    <dgm:cxn modelId="{894B6C11-C60B-4628-AAE9-731D2E9B5584}" type="presParOf" srcId="{B437C232-C618-4148-8EAF-B4E491641C38}" destId="{3E7685F5-1556-4B51-B124-DA14546A8E35}" srcOrd="1" destOrd="0" presId="urn:microsoft.com/office/officeart/2005/8/layout/chart3"/>
    <dgm:cxn modelId="{C092863F-B70E-4D3A-B5FE-AF89ED11B8D4}" type="presParOf" srcId="{B437C232-C618-4148-8EAF-B4E491641C38}" destId="{7AE0F1B7-9D07-4F77-8359-37194F66C691}" srcOrd="2" destOrd="0" presId="urn:microsoft.com/office/officeart/2005/8/layout/chart3"/>
    <dgm:cxn modelId="{39BFAC86-57C4-4F35-9396-4CADB50C6B61}" type="presParOf" srcId="{B437C232-C618-4148-8EAF-B4E491641C38}" destId="{A4805891-460B-43DD-AE24-395C582608F3}" srcOrd="3" destOrd="0" presId="urn:microsoft.com/office/officeart/2005/8/layout/chart3"/>
    <dgm:cxn modelId="{16B83C6F-79C3-4723-9872-916373AD4067}" type="presParOf" srcId="{B437C232-C618-4148-8EAF-B4E491641C38}" destId="{75FCCFF5-2058-4B1B-A89D-DD9F25159C81}" srcOrd="4" destOrd="0" presId="urn:microsoft.com/office/officeart/2005/8/layout/chart3"/>
    <dgm:cxn modelId="{B94CF6BF-8B46-4FE5-9BDD-36B4E1411553}" type="presParOf" srcId="{B437C232-C618-4148-8EAF-B4E491641C38}" destId="{8D90338E-5DC9-46B2-9CA2-DE0E0997D782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18EE78-1C5D-4D7D-B83A-DCC36B3F616B}">
      <dsp:nvSpPr>
        <dsp:cNvPr id="0" name=""/>
        <dsp:cNvSpPr/>
      </dsp:nvSpPr>
      <dsp:spPr>
        <a:xfrm>
          <a:off x="2360986" y="357203"/>
          <a:ext cx="4100581" cy="4200554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1400" b="1" kern="1200" dirty="0" smtClean="0">
              <a:latin typeface="+mn-lt"/>
            </a:rPr>
            <a:t>Stöðugreining</a:t>
          </a:r>
          <a:r>
            <a:rPr lang="is-IS" sz="1400" b="1" kern="1200" dirty="0" smtClean="0">
              <a:latin typeface="+mn-lt"/>
            </a:rPr>
            <a:t>, mat og tillögugerð um aðgerðaþörf og  </a:t>
          </a:r>
          <a:r>
            <a:rPr lang="is-IS" sz="1400" b="1" kern="1200" dirty="0" err="1" smtClean="0">
              <a:latin typeface="+mn-lt"/>
            </a:rPr>
            <a:t>endurskipu</a:t>
          </a:r>
          <a:r>
            <a:rPr lang="is-IS" sz="1400" b="1" kern="1200" dirty="0" smtClean="0">
              <a:latin typeface="+mn-lt"/>
            </a:rPr>
            <a:t>- </a:t>
          </a:r>
          <a:r>
            <a:rPr lang="is-IS" sz="1400" b="1" kern="1200" dirty="0" smtClean="0">
              <a:latin typeface="+mn-lt"/>
            </a:rPr>
            <a:t>lagningu skulda</a:t>
          </a:r>
          <a:endParaRPr lang="is-IS" sz="1400" b="1" kern="1200" dirty="0"/>
        </a:p>
      </dsp:txBody>
      <dsp:txXfrm>
        <a:off x="4590433" y="1132305"/>
        <a:ext cx="1391268" cy="1400184"/>
      </dsp:txXfrm>
    </dsp:sp>
    <dsp:sp modelId="{7AE0F1B7-9D07-4F77-8359-37194F66C691}">
      <dsp:nvSpPr>
        <dsp:cNvPr id="0" name=""/>
        <dsp:cNvSpPr/>
      </dsp:nvSpPr>
      <dsp:spPr>
        <a:xfrm>
          <a:off x="2143155" y="500072"/>
          <a:ext cx="4200554" cy="4200554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1400" b="1" kern="1200" dirty="0" smtClean="0"/>
            <a:t>Umsýsla, ráðstöfun á eignarhaldi í kjölfar umbreytingar krafna í hlutafé</a:t>
          </a:r>
          <a:endParaRPr lang="is-IS" sz="1400" b="1" kern="1200" dirty="0"/>
        </a:p>
      </dsp:txBody>
      <dsp:txXfrm>
        <a:off x="3293307" y="3150421"/>
        <a:ext cx="1900250" cy="1300171"/>
      </dsp:txXfrm>
    </dsp:sp>
    <dsp:sp modelId="{75FCCFF5-2058-4B1B-A89D-DD9F25159C81}">
      <dsp:nvSpPr>
        <dsp:cNvPr id="0" name=""/>
        <dsp:cNvSpPr/>
      </dsp:nvSpPr>
      <dsp:spPr>
        <a:xfrm>
          <a:off x="2035033" y="331797"/>
          <a:ext cx="4200554" cy="4200554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1400" b="1" kern="1200" dirty="0" smtClean="0"/>
            <a:t>Verðbréfa-útgáfa, skráning verðbréfa, sala fyrirtækja og samrunar</a:t>
          </a:r>
          <a:endParaRPr lang="is-IS" sz="1400" b="1" kern="1200" dirty="0"/>
        </a:p>
      </dsp:txBody>
      <dsp:txXfrm>
        <a:off x="2485092" y="1156906"/>
        <a:ext cx="1425188" cy="1400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0FA27-3802-4785-AEBD-442951C4B58A}" type="datetimeFigureOut">
              <a:rPr lang="is-IS" smtClean="0"/>
              <a:pPr/>
              <a:t>25.11.2009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F1AE1-630A-4268-945B-7EC86950CC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2FB74-F1D9-4B64-B8B1-CDAB9331A9AE}" type="datetimeFigureOut">
              <a:rPr lang="is-IS" smtClean="0"/>
              <a:pPr/>
              <a:t>25.11.2009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A56E-EEB9-4246-9295-00D4511B3500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DA56E-EEB9-4246-9295-00D4511B3500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is-I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Lundúnaleiðin (e. London Approach)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is-I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Lundúnaleiðin er alþjóðleg aðferðafræði sem  myndar ramma um úrvinnslu flókinna lánamála og stuðlar að yfirveguðum ákvörðunum í hverju máli, þar sem talið er að hefðbundin réttarfarsúrræði laga henti ekki.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is-I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Viðmiðin sem eru ekki lagalega bindandi, fela í sér leiðir fyrir kröfuhafa til að vinna sameiginlega að því markmiði að aðstoða lífvænleg fyrirtæki í fjárhagsvanda, og koma í veg fyrir að þau verði gjaldþrota vegna deilna eða úrræðaleysis kröfuhafa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is-I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Aðferðin felur í sér leiðbeinandi reglur um úrlausn lánamála með frjálsum samningum við kröfuhafa. Þessi aðferð felur meðal annars í sér að tilnefndur er banki sem verður leiðandi í samskiptum við lántaka og kröfuhafar sammælast um að starfa sem einn hópur fremur en keppast að við að ganga að skuldara.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s-IS" sz="15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is-I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Samkeppnissjónarmið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is-I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Haft verður að leiðarljósi að þær aðgerðir sem gripið verður til raski ekki samkeppnisstöðu á viðkomandi markaði í samræmi við álit Samkeppniseftirlits nr. 3/2008 og tilmæli um að:</a:t>
            </a:r>
          </a:p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s-I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Að sú ráðstöfun sé valin sem raskar samkeppni sem minnst</a:t>
            </a:r>
          </a:p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s-I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Að ekki sé stofnað til aukinnar fákeppni eða óæskilegra stjórnunar- og eignatengsla, heldur leitast við að draga úr slíku ástandi </a:t>
            </a:r>
          </a:p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s-I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Að hagsmunir tveggja keppinauta séu ekki á hendi sömu aðila. </a:t>
            </a:r>
          </a:p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s-I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Að hlutlægni í ráðstöfun eigna sé tryggð </a:t>
            </a:r>
          </a:p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s-I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Að skapaðir séu möguleikar fyrir nýja aðila til að koma inn á samkeppnismarkaði og dreifðara eignarhaldi fyrirtækja</a:t>
            </a:r>
          </a:p>
          <a:p>
            <a:pPr marL="40005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s-I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Að tilnefndur sé ábyrgðaraðili samkeppnismála sem hafi umsjón með samkeppnislegu mati á ráðstöfunum og að ferli við töku ákvarðana sé gegnsætt og skrásett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s-IS" sz="15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A2EC2F-CB29-4081-8D06-C9CD8EC7B9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08C6C-E8ED-4360-AE39-845EBAD6B955}" type="slidenum">
              <a:rPr lang="is-IS" smtClean="0"/>
              <a:pPr/>
              <a:t>5</a:t>
            </a:fld>
            <a:endParaRPr lang="is-I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08C6C-E8ED-4360-AE39-845EBAD6B955}" type="slidenum">
              <a:rPr lang="is-IS" smtClean="0"/>
              <a:pPr/>
              <a:t>6</a:t>
            </a:fld>
            <a:endParaRPr 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6C608C6C-E8ED-4360-AE39-845EBAD6B955}" type="slidenum">
              <a:rPr lang="is-I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7</a:t>
            </a:fld>
            <a:endParaRPr lang="is-I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rtl="0"/>
            <a:fld id="{6C608C6C-E8ED-4360-AE39-845EBAD6B955}" type="slidenum">
              <a:rPr lang="is-IS" sz="1200" kern="1200">
                <a:solidFill>
                  <a:prstClr val="black"/>
                </a:solidFill>
                <a:latin typeface="Calibri"/>
                <a:ea typeface="+mn-ea"/>
                <a:cs typeface="+mn-cs"/>
              </a:rPr>
              <a:pPr algn="r" rtl="0"/>
              <a:t>8</a:t>
            </a:fld>
            <a:endParaRPr lang="is-IS" sz="1200" kern="120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FCB19C19-0812-4664-8F39-F5AF67A89E25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9ADB122D-25A9-4E59-852F-840424D92654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2F1AE8D5-8C5B-428D-AC09-7CEC52A5841A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70EB38CE-86E4-4B2C-9AEF-74B75EB314B4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4788" y="115888"/>
            <a:ext cx="2132012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750" y="115888"/>
            <a:ext cx="6243638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9AB1608D-F6E0-4DD0-BFE3-F9D53347162C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A54D648E-9681-44FA-B6CF-124AB6B0E2F5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" y="115888"/>
            <a:ext cx="8229600" cy="7254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8507412" cy="2495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388" y="3629025"/>
            <a:ext cx="8507412" cy="2497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73A13B5A-F393-4C14-8A9A-8BE401807CA9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3FEC2D58-421A-4192-ADDB-996D72475FCA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" y="115888"/>
            <a:ext cx="8229600" cy="7254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981075"/>
            <a:ext cx="4176712" cy="5145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08500" y="981075"/>
            <a:ext cx="4178300" cy="2495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08500" y="3629025"/>
            <a:ext cx="4178300" cy="2497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63D0E05C-B161-4251-A7B6-FD168387E56C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745DF6B7-839A-4586-A9F5-ED7F8911BD4C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>
            <a:spLocks/>
          </p:cNvSpPr>
          <p:nvPr userDrawn="1"/>
        </p:nvSpPr>
        <p:spPr bwMode="auto">
          <a:xfrm>
            <a:off x="8805863" y="6553200"/>
            <a:ext cx="1857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rtl="0" eaLnBrk="0" hangingPunct="0"/>
            <a:fld id="{5BEA52A3-38AF-498A-92C0-04995602AEC3}" type="slidenum">
              <a:rPr lang="en-US" sz="1100" kern="1200">
                <a:solidFill>
                  <a:srgbClr val="707070"/>
                </a:solidFill>
                <a:latin typeface="Arial"/>
                <a:ea typeface="ヒラギノ角ゴ Pro W3" pitchFamily="-107" charset="-128"/>
              </a:rPr>
              <a:pPr algn="r" rtl="0" eaLnBrk="0" hangingPunct="0"/>
              <a:t>‹#›</a:t>
            </a:fld>
            <a:endParaRPr lang="en-US" sz="1100" kern="1200">
              <a:solidFill>
                <a:srgbClr val="707070"/>
              </a:solidFill>
              <a:latin typeface="Arial"/>
              <a:ea typeface="ヒラギノ角ゴ Pro W3" pitchFamily="-107" charset="-128"/>
            </a:endParaRPr>
          </a:p>
        </p:txBody>
      </p:sp>
      <p:sp>
        <p:nvSpPr>
          <p:cNvPr id="3" name="AutoShape 4"/>
          <p:cNvSpPr>
            <a:spLocks noChangeArrowheads="1"/>
          </p:cNvSpPr>
          <p:nvPr userDrawn="1"/>
        </p:nvSpPr>
        <p:spPr bwMode="auto">
          <a:xfrm>
            <a:off x="9525" y="9525"/>
            <a:ext cx="9126538" cy="6837363"/>
          </a:xfrm>
          <a:prstGeom prst="roundRect">
            <a:avLst>
              <a:gd name="adj" fmla="val 685"/>
            </a:avLst>
          </a:prstGeom>
          <a:solidFill>
            <a:srgbClr val="002642"/>
          </a:solidFill>
          <a:ln w="6350">
            <a:noFill/>
            <a:round/>
            <a:headEnd/>
            <a:tailEnd/>
          </a:ln>
        </p:spPr>
        <p:txBody>
          <a:bodyPr/>
          <a:lstStyle/>
          <a:p>
            <a:pPr algn="l" rtl="0"/>
            <a:endParaRPr lang="is-IS" kern="120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" name="Picture 5" descr="l_ne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4478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landsbankinn_pos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1788" y="3962400"/>
            <a:ext cx="5937250" cy="79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/>
            <a:fld id="{DE4DC17C-D857-46FF-A7A8-53E3F6A6D6BB}" type="datetime1">
              <a:rPr lang="en-US" sz="1200" kern="1200">
                <a:solidFill>
                  <a:srgbClr val="898989"/>
                </a:solidFill>
                <a:latin typeface="Arial"/>
              </a:rPr>
              <a:pPr algn="l" rtl="0"/>
              <a:t>11/25/2009</a:t>
            </a:fld>
            <a:endParaRPr lang="en-US" sz="1200" kern="1200">
              <a:solidFill>
                <a:srgbClr val="898989"/>
              </a:solidFill>
              <a:latin typeface="Arial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0350" y="6551613"/>
            <a:ext cx="2408238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rtl="0"/>
            <a:r>
              <a:rPr lang="en-US" kern="1200">
                <a:solidFill>
                  <a:srgbClr val="000000"/>
                </a:solidFill>
                <a:latin typeface="Arial"/>
              </a:rPr>
              <a:t>Department/Presentation/Chapter  |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/>
            <a:fld id="{BEF5A026-B564-4423-BF0E-1B1C18842CF1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/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BA69039C-41E5-4B96-8FC7-56AA8F977011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464601F-C68A-4A1C-91E5-1D796FDB21D4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C3646013-6775-4866-9435-EEECC4928D97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5EA29492-D156-46BF-A7EC-4874A721B2DC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17671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981075"/>
            <a:ext cx="4178300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45FE48C9-499B-4154-9312-2B54CB2007C0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0411C8D9-F3ED-46DF-BA32-5670FC533F65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0E61B298-4D6E-475C-9807-10E6E0F6D36E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28F66D28-0706-4646-8418-52ACEE34D9FE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6F0EA076-6856-41D5-97CC-9609ACBB66EB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BB2004A2-1124-4402-85C9-560D70D12907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905BB0C9-CEBA-46FA-A819-35900FC7669A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8B1663C0-A88C-46C4-9DA1-B29A259CF411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9B37F469-79A8-4BDE-9453-ACD13BA27A9C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1F6A88AA-4FD6-4683-AB0E-393E6B14116F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s-I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78E69E60-C14D-4782-A2A6-4BB33F163118}" type="datetime1">
              <a:rPr lang="en-US" sz="1200" kern="1200">
                <a:solidFill>
                  <a:srgbClr val="898989"/>
                </a:solidFill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sz="1200" kern="12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9129930C-81D6-4654-9321-C5E27164F517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6" descr="l_pos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90500" y="6516688"/>
            <a:ext cx="25241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4" descr="normal_pos.pn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11175" y="6629400"/>
            <a:ext cx="762000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8" name="Straight Connector 9"/>
          <p:cNvCxnSpPr>
            <a:cxnSpLocks noChangeShapeType="1"/>
          </p:cNvCxnSpPr>
          <p:nvPr/>
        </p:nvCxnSpPr>
        <p:spPr bwMode="auto">
          <a:xfrm>
            <a:off x="190500" y="762000"/>
            <a:ext cx="8797925" cy="1588"/>
          </a:xfrm>
          <a:prstGeom prst="line">
            <a:avLst/>
          </a:prstGeom>
          <a:noFill/>
          <a:ln w="9525">
            <a:solidFill>
              <a:srgbClr val="BDC1C1"/>
            </a:solidFill>
            <a:round/>
            <a:headEnd/>
            <a:tailEnd/>
          </a:ln>
        </p:spPr>
      </p:cxnSp>
      <p:sp>
        <p:nvSpPr>
          <p:cNvPr id="10" name="AutoShape 43"/>
          <p:cNvSpPr>
            <a:spLocks noChangeArrowheads="1"/>
          </p:cNvSpPr>
          <p:nvPr/>
        </p:nvSpPr>
        <p:spPr bwMode="auto">
          <a:xfrm>
            <a:off x="9525" y="9525"/>
            <a:ext cx="9126538" cy="6391275"/>
          </a:xfrm>
          <a:prstGeom prst="roundRect">
            <a:avLst>
              <a:gd name="adj" fmla="val 685"/>
            </a:avLst>
          </a:prstGeom>
          <a:noFill/>
          <a:ln w="63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 algn="l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is-IS" kern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58750" y="115888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title style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9388" y="981075"/>
            <a:ext cx="8507412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fld id="{4557A89A-7109-436F-81FA-FEB4CA41D267}" type="datetime1">
              <a:rPr lang="en-US" kern="1200">
                <a:latin typeface="Arial" charset="0"/>
              </a:rPr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t>11/25/2009</a:t>
            </a:fld>
            <a:endParaRPr lang="en-US" kern="1200">
              <a:latin typeface="Arial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5225" y="6535738"/>
            <a:ext cx="215900" cy="1857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7531D175-62FA-4444-9865-1CFCEEBB17E0}" type="slidenum">
              <a:rPr lang="en-US" kern="1200"/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defTabSz="457200" rtl="0" eaLnBrk="0" fontAlgn="base" hangingPunct="0">
        <a:spcBef>
          <a:spcPct val="35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35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35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35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35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ct val="35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ct val="35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ct val="35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ct val="35000"/>
        </a:spcBef>
        <a:spcAft>
          <a:spcPct val="0"/>
        </a:spcAft>
        <a:buFont typeface="Arial" pitchFamily="34" charset="0"/>
        <a:buChar char="»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9525" y="9525"/>
            <a:ext cx="9126538" cy="6391275"/>
          </a:xfrm>
          <a:prstGeom prst="roundRect">
            <a:avLst>
              <a:gd name="adj" fmla="val 685"/>
            </a:avLst>
          </a:prstGeom>
          <a:noFill/>
          <a:ln w="6350">
            <a:noFill/>
            <a:round/>
            <a:headEnd/>
            <a:tailEnd/>
          </a:ln>
        </p:spPr>
        <p:txBody>
          <a:bodyPr/>
          <a:lstStyle/>
          <a:p>
            <a:endParaRPr lang="is-I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103813" y="587375"/>
            <a:ext cx="12700" cy="5203825"/>
            <a:chOff x="3215" y="15"/>
            <a:chExt cx="8" cy="4078"/>
          </a:xfrm>
        </p:grpSpPr>
        <p:sp>
          <p:nvSpPr>
            <p:cNvPr id="18449" name="Line 4"/>
            <p:cNvSpPr>
              <a:spLocks noChangeAspect="1" noChangeShapeType="1"/>
            </p:cNvSpPr>
            <p:nvPr/>
          </p:nvSpPr>
          <p:spPr bwMode="auto">
            <a:xfrm>
              <a:off x="3215" y="15"/>
              <a:ext cx="1" cy="4071"/>
            </a:xfrm>
            <a:prstGeom prst="line">
              <a:avLst/>
            </a:prstGeom>
            <a:noFill/>
            <a:ln w="6350">
              <a:solidFill>
                <a:srgbClr val="C0C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50" name="Line 5"/>
            <p:cNvSpPr>
              <a:spLocks noChangeAspect="1" noChangeShapeType="1"/>
            </p:cNvSpPr>
            <p:nvPr/>
          </p:nvSpPr>
          <p:spPr bwMode="auto">
            <a:xfrm>
              <a:off x="3222" y="15"/>
              <a:ext cx="1" cy="407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439" name="Rectangle 20"/>
          <p:cNvSpPr>
            <a:spLocks noChangeAspect="1" noChangeArrowheads="1"/>
          </p:cNvSpPr>
          <p:nvPr/>
        </p:nvSpPr>
        <p:spPr bwMode="auto">
          <a:xfrm>
            <a:off x="595313" y="2794000"/>
            <a:ext cx="4191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Áhrif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banka</a:t>
            </a:r>
            <a:r>
              <a:rPr lang="en-US" sz="2400" dirty="0" smtClean="0">
                <a:solidFill>
                  <a:schemeClr val="tx2"/>
                </a:solidFill>
              </a:rPr>
              <a:t> á </a:t>
            </a:r>
            <a:r>
              <a:rPr lang="en-US" sz="2400" dirty="0" err="1" smtClean="0">
                <a:solidFill>
                  <a:schemeClr val="tx2"/>
                </a:solidFill>
              </a:rPr>
              <a:t>rekstrarumhverfi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8440" name="Rectangle 23"/>
          <p:cNvSpPr>
            <a:spLocks noChangeAspect="1" noChangeArrowheads="1"/>
          </p:cNvSpPr>
          <p:nvPr/>
        </p:nvSpPr>
        <p:spPr bwMode="auto">
          <a:xfrm>
            <a:off x="642910" y="5500702"/>
            <a:ext cx="420528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1400" dirty="0" err="1" smtClean="0">
                <a:solidFill>
                  <a:schemeClr val="tx2"/>
                </a:solidFill>
              </a:rPr>
              <a:t>Morgunverðarfundur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Viðskiptaráðs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Íslands</a:t>
            </a:r>
            <a:endParaRPr lang="en-US" sz="1400" dirty="0" smtClean="0">
              <a:solidFill>
                <a:schemeClr val="tx2"/>
              </a:solidFill>
            </a:endParaRPr>
          </a:p>
          <a:p>
            <a:r>
              <a:rPr lang="en-US" sz="1400" dirty="0" smtClean="0">
                <a:solidFill>
                  <a:schemeClr val="tx2"/>
                </a:solidFill>
              </a:rPr>
              <a:t>26. </a:t>
            </a:r>
            <a:r>
              <a:rPr lang="en-US" sz="1400" dirty="0" err="1" smtClean="0">
                <a:solidFill>
                  <a:schemeClr val="tx2"/>
                </a:solidFill>
              </a:rPr>
              <a:t>n</a:t>
            </a:r>
            <a:r>
              <a:rPr lang="en-US" sz="1400" dirty="0" err="1" smtClean="0">
                <a:solidFill>
                  <a:schemeClr val="tx2"/>
                </a:solidFill>
              </a:rPr>
              <a:t>óvember</a:t>
            </a:r>
            <a:r>
              <a:rPr lang="en-US" sz="1400" dirty="0" smtClean="0">
                <a:solidFill>
                  <a:schemeClr val="tx2"/>
                </a:solidFill>
              </a:rPr>
              <a:t> 2009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443" name="Rectangle 24"/>
          <p:cNvSpPr>
            <a:spLocks noChangeAspect="1" noChangeArrowheads="1"/>
          </p:cNvSpPr>
          <p:nvPr/>
        </p:nvSpPr>
        <p:spPr bwMode="auto">
          <a:xfrm>
            <a:off x="5356225" y="2743199"/>
            <a:ext cx="34067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2400" dirty="0" smtClean="0">
                <a:solidFill>
                  <a:schemeClr val="tx2"/>
                </a:solidFill>
              </a:rPr>
              <a:t>Ásmundur Stefánsson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8444" name="Rectangle 27"/>
          <p:cNvSpPr>
            <a:spLocks noChangeAspect="1" noChangeArrowheads="1"/>
          </p:cNvSpPr>
          <p:nvPr/>
        </p:nvSpPr>
        <p:spPr bwMode="auto">
          <a:xfrm>
            <a:off x="5356225" y="3106737"/>
            <a:ext cx="3406775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1400" dirty="0" err="1" smtClean="0">
                <a:solidFill>
                  <a:schemeClr val="tx2"/>
                </a:solidFill>
              </a:rPr>
              <a:t>Bankastjóri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8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3600" dirty="0" err="1" smtClean="0">
                <a:solidFill>
                  <a:schemeClr val="tx2"/>
                </a:solidFill>
              </a:rPr>
              <a:t>Grunnur</a:t>
            </a:r>
            <a:r>
              <a:rPr lang="en-GB" sz="3600" dirty="0" smtClean="0">
                <a:solidFill>
                  <a:schemeClr val="tx2"/>
                </a:solidFill>
              </a:rPr>
              <a:t> </a:t>
            </a:r>
            <a:r>
              <a:rPr lang="en-GB" sz="3600" dirty="0" err="1" smtClean="0">
                <a:solidFill>
                  <a:schemeClr val="tx2"/>
                </a:solidFill>
              </a:rPr>
              <a:t>endurreisnar</a:t>
            </a:r>
            <a:r>
              <a:rPr lang="en-GB" sz="3600" dirty="0" smtClean="0">
                <a:solidFill>
                  <a:schemeClr val="tx2"/>
                </a:solidFill>
              </a:rPr>
              <a:t> </a:t>
            </a:r>
            <a:endParaRPr lang="en-GB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solidFill>
                <a:schemeClr val="tx2"/>
              </a:solidFill>
            </a:endParaRPr>
          </a:p>
          <a:p>
            <a:r>
              <a:rPr lang="en-GB" dirty="0" err="1" smtClean="0">
                <a:solidFill>
                  <a:schemeClr val="tx2"/>
                </a:solidFill>
              </a:rPr>
              <a:t>Efnahagsreikningur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bankans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er</a:t>
            </a:r>
            <a:r>
              <a:rPr lang="en-GB" dirty="0" smtClean="0">
                <a:solidFill>
                  <a:schemeClr val="tx2"/>
                </a:solidFill>
              </a:rPr>
              <a:t> í </a:t>
            </a:r>
            <a:r>
              <a:rPr lang="en-GB" dirty="0" err="1" smtClean="0">
                <a:solidFill>
                  <a:schemeClr val="tx2"/>
                </a:solidFill>
              </a:rPr>
              <a:t>lokafrágangi</a:t>
            </a:r>
            <a:endParaRPr lang="en-GB" dirty="0" smtClean="0">
              <a:solidFill>
                <a:schemeClr val="tx2"/>
              </a:solidFill>
            </a:endParaRPr>
          </a:p>
          <a:p>
            <a:pPr lvl="1"/>
            <a:r>
              <a:rPr lang="en-GB" dirty="0" err="1" smtClean="0">
                <a:solidFill>
                  <a:schemeClr val="tx2"/>
                </a:solidFill>
              </a:rPr>
              <a:t>Væntanlega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kynntur</a:t>
            </a:r>
            <a:r>
              <a:rPr lang="en-GB" dirty="0" smtClean="0">
                <a:solidFill>
                  <a:schemeClr val="tx2"/>
                </a:solidFill>
              </a:rPr>
              <a:t> í </a:t>
            </a:r>
            <a:r>
              <a:rPr lang="en-GB" dirty="0" err="1" smtClean="0">
                <a:solidFill>
                  <a:schemeClr val="tx2"/>
                </a:solidFill>
              </a:rPr>
              <a:t>desember</a:t>
            </a:r>
            <a:endParaRPr lang="en-GB" dirty="0" smtClean="0">
              <a:solidFill>
                <a:schemeClr val="tx2"/>
              </a:solidFill>
            </a:endParaRPr>
          </a:p>
          <a:p>
            <a:endParaRPr lang="en-GB" sz="2000" dirty="0" smtClean="0">
              <a:solidFill>
                <a:schemeClr val="tx2"/>
              </a:solidFill>
            </a:endParaRPr>
          </a:p>
          <a:p>
            <a:r>
              <a:rPr lang="en-GB" dirty="0" err="1" smtClean="0">
                <a:solidFill>
                  <a:schemeClr val="tx2"/>
                </a:solidFill>
              </a:rPr>
              <a:t>Eiginfjárstaða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Landsbankans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verður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sterk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chemeClr val="tx2"/>
              </a:solidFill>
            </a:endParaRPr>
          </a:p>
          <a:p>
            <a:r>
              <a:rPr lang="en-GB" dirty="0" smtClean="0">
                <a:solidFill>
                  <a:schemeClr val="tx2"/>
                </a:solidFill>
              </a:rPr>
              <a:t>260 </a:t>
            </a:r>
            <a:r>
              <a:rPr lang="en-GB" dirty="0" err="1" smtClean="0">
                <a:solidFill>
                  <a:schemeClr val="tx2"/>
                </a:solidFill>
              </a:rPr>
              <a:t>milljarða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skuldabréf</a:t>
            </a:r>
            <a:r>
              <a:rPr lang="en-GB" dirty="0" smtClean="0">
                <a:solidFill>
                  <a:schemeClr val="tx2"/>
                </a:solidFill>
              </a:rPr>
              <a:t> í </a:t>
            </a:r>
            <a:r>
              <a:rPr lang="en-GB" dirty="0" err="1" smtClean="0">
                <a:solidFill>
                  <a:schemeClr val="tx2"/>
                </a:solidFill>
              </a:rPr>
              <a:t>erlendri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mynt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n-GB" dirty="0" err="1" smtClean="0">
                <a:solidFill>
                  <a:schemeClr val="tx2"/>
                </a:solidFill>
              </a:rPr>
              <a:t>gefur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Landsbankanum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forsendur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til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þjóna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útflutnings-fyrirtækjum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með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því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að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veita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lán</a:t>
            </a:r>
            <a:r>
              <a:rPr lang="en-GB" dirty="0" smtClean="0">
                <a:solidFill>
                  <a:schemeClr val="tx2"/>
                </a:solidFill>
              </a:rPr>
              <a:t> í </a:t>
            </a:r>
            <a:r>
              <a:rPr lang="en-GB" dirty="0" err="1" smtClean="0">
                <a:solidFill>
                  <a:schemeClr val="tx2"/>
                </a:solidFill>
              </a:rPr>
              <a:t>erlendri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mynt</a:t>
            </a:r>
            <a:r>
              <a:rPr lang="en-GB" dirty="0" smtClean="0">
                <a:solidFill>
                  <a:schemeClr val="tx2"/>
                </a:solidFill>
              </a:rPr>
              <a:t>, </a:t>
            </a:r>
            <a:r>
              <a:rPr lang="en-GB" dirty="0" err="1" smtClean="0">
                <a:solidFill>
                  <a:schemeClr val="tx2"/>
                </a:solidFill>
              </a:rPr>
              <a:t>sem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treystir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stoðir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bankans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og</a:t>
            </a:r>
            <a:r>
              <a:rPr lang="en-GB" dirty="0" smtClean="0">
                <a:solidFill>
                  <a:schemeClr val="tx2"/>
                </a:solidFill>
              </a:rPr>
              <a:t> </a:t>
            </a:r>
            <a:r>
              <a:rPr lang="en-GB" dirty="0" err="1" smtClean="0">
                <a:solidFill>
                  <a:schemeClr val="tx2"/>
                </a:solidFill>
              </a:rPr>
              <a:t>efnahagskerfisins</a:t>
            </a:r>
            <a:r>
              <a:rPr lang="en-GB" dirty="0" smtClean="0">
                <a:solidFill>
                  <a:schemeClr val="tx2"/>
                </a:solidFill>
              </a:rPr>
              <a:t> í </a:t>
            </a:r>
            <a:r>
              <a:rPr lang="en-GB" dirty="0" err="1" smtClean="0">
                <a:solidFill>
                  <a:schemeClr val="tx2"/>
                </a:solidFill>
              </a:rPr>
              <a:t>heild</a:t>
            </a:r>
            <a:endParaRPr lang="en-GB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464601F-C68A-4A1C-91E5-1D796FDB21D4}" type="slidenum">
              <a:rPr lang="en-US" sz="1200" kern="1200" smtClean="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8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3600" dirty="0" err="1" smtClean="0">
                <a:solidFill>
                  <a:schemeClr val="tx2"/>
                </a:solidFill>
              </a:rPr>
              <a:t>Skipurit</a:t>
            </a:r>
            <a:r>
              <a:rPr lang="en-GB" sz="3600" dirty="0" smtClean="0">
                <a:solidFill>
                  <a:schemeClr val="tx2"/>
                </a:solidFill>
              </a:rPr>
              <a:t> </a:t>
            </a:r>
            <a:r>
              <a:rPr lang="en-GB" sz="3600" dirty="0" err="1" smtClean="0">
                <a:solidFill>
                  <a:schemeClr val="tx2"/>
                </a:solidFill>
              </a:rPr>
              <a:t>Landsbankans</a:t>
            </a:r>
            <a:endParaRPr lang="en-GB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464601F-C68A-4A1C-91E5-1D796FDB21D4}" type="slidenum">
              <a:rPr lang="en-US" sz="1200" kern="1200" smtClean="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14614" b="41531"/>
          <a:stretch>
            <a:fillRect/>
          </a:stretch>
        </p:blipFill>
        <p:spPr bwMode="auto">
          <a:xfrm>
            <a:off x="285720" y="1759973"/>
            <a:ext cx="8120093" cy="3669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214311" y="71414"/>
            <a:ext cx="8929689" cy="857250"/>
          </a:xfrm>
        </p:spPr>
        <p:txBody>
          <a:bodyPr/>
          <a:lstStyle/>
          <a:p>
            <a:r>
              <a:rPr lang="is-IS" dirty="0" smtClean="0"/>
              <a:t>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28596" y="1428736"/>
            <a:ext cx="8643998" cy="5000660"/>
            <a:chOff x="428596" y="1428736"/>
            <a:chExt cx="8643998" cy="5000660"/>
          </a:xfrm>
        </p:grpSpPr>
        <p:graphicFrame>
          <p:nvGraphicFramePr>
            <p:cNvPr id="11" name="Diagram 10"/>
            <p:cNvGraphicFramePr/>
            <p:nvPr/>
          </p:nvGraphicFramePr>
          <p:xfrm>
            <a:off x="428596" y="1428736"/>
            <a:ext cx="8643998" cy="50006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1357290" y="1785926"/>
              <a:ext cx="31030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s-IS" sz="2400" b="1" dirty="0" smtClean="0">
                  <a:solidFill>
                    <a:schemeClr val="tx2">
                      <a:lumMod val="75000"/>
                    </a:schemeClr>
                  </a:solidFill>
                </a:rPr>
                <a:t>Fyrirtækja-</a:t>
              </a:r>
              <a:br>
                <a:rPr lang="is-IS" sz="2400" b="1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is-IS" sz="2400" b="1" dirty="0" smtClean="0">
                  <a:solidFill>
                    <a:schemeClr val="tx2">
                      <a:lumMod val="75000"/>
                    </a:schemeClr>
                  </a:solidFill>
                </a:rPr>
                <a:t>ráðgjöf</a:t>
              </a:r>
              <a:endParaRPr lang="is-IS" sz="2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072198" y="1785926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s-IS" sz="2400" b="1" dirty="0" smtClean="0">
                <a:solidFill>
                  <a:schemeClr val="tx2">
                    <a:lumMod val="75000"/>
                  </a:schemeClr>
                </a:solidFill>
              </a:rPr>
              <a:t>Fyrirtækjasvið</a:t>
            </a:r>
          </a:p>
          <a:p>
            <a:pPr lvl="0" algn="ctr"/>
            <a:r>
              <a:rPr lang="is-IS" sz="1600" b="1" dirty="0" smtClean="0">
                <a:solidFill>
                  <a:schemeClr val="tx2">
                    <a:lumMod val="75000"/>
                  </a:schemeClr>
                </a:solidFill>
              </a:rPr>
              <a:t>Fyrirtækjaþróun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0" y="-24"/>
            <a:ext cx="9144000" cy="72548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Endurreisn</a:t>
            </a:r>
            <a:r>
              <a:rPr kumimoji="0" lang="is-IS" sz="3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skuldsettra fyrirtækja </a:t>
            </a:r>
            <a:endParaRPr kumimoji="0" lang="is-IS" sz="3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43240" y="6072206"/>
            <a:ext cx="342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s-IS" sz="2400" b="1" dirty="0" smtClean="0">
                <a:solidFill>
                  <a:schemeClr val="tx2">
                    <a:lumMod val="75000"/>
                  </a:schemeClr>
                </a:solidFill>
              </a:rPr>
              <a:t>Eignaumsýslufélög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ounded Rectangle 83"/>
          <p:cNvSpPr/>
          <p:nvPr/>
        </p:nvSpPr>
        <p:spPr>
          <a:xfrm>
            <a:off x="4648887" y="3400719"/>
            <a:ext cx="4357718" cy="2928958"/>
          </a:xfrm>
          <a:prstGeom prst="roundRect">
            <a:avLst>
              <a:gd name="adj" fmla="val 2836"/>
            </a:avLst>
          </a:prstGeom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85" name="TextBox 84"/>
          <p:cNvSpPr txBox="1"/>
          <p:nvPr/>
        </p:nvSpPr>
        <p:spPr>
          <a:xfrm>
            <a:off x="8613426" y="3543595"/>
            <a:ext cx="430887" cy="27146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s-IS" sz="1600" dirty="0" smtClean="0">
                <a:solidFill>
                  <a:schemeClr val="bg1"/>
                </a:solidFill>
              </a:rPr>
              <a:t>Lundúnaleið (ef við á)</a:t>
            </a:r>
            <a:endParaRPr lang="is-IS" sz="1600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500034" y="3798669"/>
            <a:ext cx="3857652" cy="2454530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s-IS" sz="2800"/>
          </a:p>
        </p:txBody>
      </p:sp>
      <p:sp>
        <p:nvSpPr>
          <p:cNvPr id="59" name="Rounded Rectangle 58"/>
          <p:cNvSpPr/>
          <p:nvPr/>
        </p:nvSpPr>
        <p:spPr>
          <a:xfrm>
            <a:off x="4767460" y="3798669"/>
            <a:ext cx="3857652" cy="2454530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6" name="Rounded Rectangle 35"/>
          <p:cNvSpPr/>
          <p:nvPr/>
        </p:nvSpPr>
        <p:spPr>
          <a:xfrm>
            <a:off x="500033" y="2038357"/>
            <a:ext cx="8072495" cy="357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0" name="Rounded Rectangle 39"/>
          <p:cNvSpPr/>
          <p:nvPr/>
        </p:nvSpPr>
        <p:spPr>
          <a:xfrm>
            <a:off x="4714877" y="2538423"/>
            <a:ext cx="3919854" cy="785818"/>
          </a:xfrm>
          <a:prstGeom prst="roundRect">
            <a:avLst>
              <a:gd name="adj" fmla="val 587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9" name="Rounded Rectangle 38"/>
          <p:cNvSpPr/>
          <p:nvPr/>
        </p:nvSpPr>
        <p:spPr>
          <a:xfrm>
            <a:off x="509270" y="2538423"/>
            <a:ext cx="3919854" cy="785818"/>
          </a:xfrm>
          <a:prstGeom prst="roundRect">
            <a:avLst>
              <a:gd name="adj" fmla="val 79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2" name="TextBox 21"/>
          <p:cNvSpPr txBox="1"/>
          <p:nvPr/>
        </p:nvSpPr>
        <p:spPr>
          <a:xfrm>
            <a:off x="500033" y="2057211"/>
            <a:ext cx="813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="1" dirty="0" smtClean="0">
                <a:solidFill>
                  <a:schemeClr val="accent1">
                    <a:lumMod val="50000"/>
                  </a:schemeClr>
                </a:solidFill>
              </a:rPr>
              <a:t>Staða skulda og greiðslubyrði metin</a:t>
            </a:r>
            <a:endParaRPr lang="is-I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5539" y="1538291"/>
            <a:ext cx="8130461" cy="375662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sz="2400"/>
          </a:p>
        </p:txBody>
      </p:sp>
      <p:sp>
        <p:nvSpPr>
          <p:cNvPr id="14" name="TextBox 13"/>
          <p:cNvSpPr txBox="1"/>
          <p:nvPr/>
        </p:nvSpPr>
        <p:spPr>
          <a:xfrm>
            <a:off x="500034" y="1541025"/>
            <a:ext cx="8130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000" dirty="0" smtClean="0">
                <a:solidFill>
                  <a:schemeClr val="bg1"/>
                </a:solidFill>
              </a:rPr>
              <a:t>Jákvætt sjóðstreymi</a:t>
            </a:r>
            <a:endParaRPr lang="is-IS" sz="20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8596" y="891143"/>
            <a:ext cx="8215370" cy="428628"/>
          </a:xfrm>
          <a:prstGeom prst="roundRect">
            <a:avLst>
              <a:gd name="adj" fmla="val 3738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8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s-IS" sz="3600" dirty="0" smtClean="0">
                <a:solidFill>
                  <a:schemeClr val="tx2"/>
                </a:solidFill>
              </a:rPr>
              <a:t>Mat á fjárhagsstöðu og leiðir til lausna</a:t>
            </a:r>
            <a:endParaRPr lang="is-IS" sz="3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464601F-C68A-4A1C-91E5-1D796FDB21D4}" type="slidenum">
              <a:rPr lang="en-US" sz="1200" kern="1200" smtClean="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z="1200" kern="1200" dirty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891143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400" dirty="0" smtClean="0">
                <a:solidFill>
                  <a:schemeClr val="bg1"/>
                </a:solidFill>
              </a:rPr>
              <a:t>Sjóðstreymismat</a:t>
            </a:r>
            <a:endParaRPr lang="is-IS" sz="24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0034" y="3467117"/>
            <a:ext cx="3857652" cy="285752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3" name="Rounded Rectangle 12"/>
          <p:cNvSpPr/>
          <p:nvPr/>
        </p:nvSpPr>
        <p:spPr>
          <a:xfrm>
            <a:off x="4758033" y="3457881"/>
            <a:ext cx="3857652" cy="285752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7" name="TextBox 16"/>
          <p:cNvSpPr txBox="1"/>
          <p:nvPr/>
        </p:nvSpPr>
        <p:spPr>
          <a:xfrm>
            <a:off x="500034" y="3463019"/>
            <a:ext cx="3695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="1" dirty="0" smtClean="0">
                <a:solidFill>
                  <a:schemeClr val="bg1"/>
                </a:solidFill>
              </a:rPr>
              <a:t>Leiðir til lausna</a:t>
            </a:r>
            <a:endParaRPr lang="is-IS" sz="1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6864" y="3448263"/>
            <a:ext cx="3695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="1" dirty="0" smtClean="0">
                <a:solidFill>
                  <a:schemeClr val="bg1"/>
                </a:solidFill>
              </a:rPr>
              <a:t>Leiðir til lausna</a:t>
            </a:r>
            <a:endParaRPr lang="is-IS" sz="16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1561" y="2538423"/>
            <a:ext cx="3899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Fyrirtæki stendur undir núverandi skuldum en ekki núverandi greiðslubyrði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3438" y="2563681"/>
            <a:ext cx="3899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Fyrirtæki stendur ekki undir núverandi skuldum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471" y="3838332"/>
            <a:ext cx="3400011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Skuldbreyting lána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Skilmálabreyting lána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Lenging lána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Tímabundin frysting </a:t>
            </a: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afborgana</a:t>
            </a:r>
            <a:endParaRPr lang="is-I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Tímabundin </a:t>
            </a: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frysting afborgana og hluta vaxta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19739" y="3824307"/>
            <a:ext cx="354783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Skuldbreyting lána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Skilmálabreyting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Lenging lána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Tímabundin frysting </a:t>
            </a: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afborgana</a:t>
            </a:r>
            <a:endParaRPr lang="is-I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Tímabundin </a:t>
            </a: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frysting afborgana og hluta vaxta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Skuldum breytt í hlutafé, víkjandi lán eða umbreytanleg skuldabréf</a:t>
            </a:r>
          </a:p>
          <a:p>
            <a:pPr marL="228600" indent="-228600">
              <a:spcAft>
                <a:spcPts val="150"/>
              </a:spcAft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Fullnustuleið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rot="16200000" flipH="1">
            <a:off x="2318751" y="3323097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6535292" y="3323097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6200000" flipH="1">
            <a:off x="2320450" y="2394403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H="1">
            <a:off x="6535292" y="2394403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16200000" flipH="1">
            <a:off x="4463590" y="1961569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16200000" flipH="1">
            <a:off x="4461891" y="1390065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351709" y="3400719"/>
            <a:ext cx="8649447" cy="2928958"/>
          </a:xfrm>
          <a:prstGeom prst="roundRect">
            <a:avLst>
              <a:gd name="adj" fmla="val 2836"/>
            </a:avLst>
          </a:prstGeom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9" name="TextBox 28"/>
          <p:cNvSpPr txBox="1"/>
          <p:nvPr/>
        </p:nvSpPr>
        <p:spPr>
          <a:xfrm>
            <a:off x="8570269" y="3543595"/>
            <a:ext cx="430887" cy="271464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s-IS" sz="1600" dirty="0" smtClean="0">
                <a:solidFill>
                  <a:schemeClr val="bg1"/>
                </a:solidFill>
              </a:rPr>
              <a:t>Lundúnaleið (ef við á)</a:t>
            </a:r>
            <a:endParaRPr lang="is-IS" sz="1600" dirty="0">
              <a:solidFill>
                <a:schemeClr val="bg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500034" y="3798669"/>
            <a:ext cx="3857652" cy="2454530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s-IS" sz="2800"/>
          </a:p>
        </p:txBody>
      </p:sp>
      <p:sp>
        <p:nvSpPr>
          <p:cNvPr id="59" name="Rounded Rectangle 58"/>
          <p:cNvSpPr/>
          <p:nvPr/>
        </p:nvSpPr>
        <p:spPr>
          <a:xfrm>
            <a:off x="4767460" y="3798669"/>
            <a:ext cx="3857652" cy="2454530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6" name="Rounded Rectangle 35"/>
          <p:cNvSpPr/>
          <p:nvPr/>
        </p:nvSpPr>
        <p:spPr>
          <a:xfrm>
            <a:off x="500033" y="2038357"/>
            <a:ext cx="8072495" cy="3571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40" name="Rounded Rectangle 39"/>
          <p:cNvSpPr/>
          <p:nvPr/>
        </p:nvSpPr>
        <p:spPr>
          <a:xfrm>
            <a:off x="4714877" y="2538423"/>
            <a:ext cx="3919854" cy="785818"/>
          </a:xfrm>
          <a:prstGeom prst="roundRect">
            <a:avLst>
              <a:gd name="adj" fmla="val 587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39" name="Rounded Rectangle 38"/>
          <p:cNvSpPr/>
          <p:nvPr/>
        </p:nvSpPr>
        <p:spPr>
          <a:xfrm>
            <a:off x="509270" y="2538423"/>
            <a:ext cx="3919854" cy="785818"/>
          </a:xfrm>
          <a:prstGeom prst="roundRect">
            <a:avLst>
              <a:gd name="adj" fmla="val 79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2" name="TextBox 21"/>
          <p:cNvSpPr txBox="1"/>
          <p:nvPr/>
        </p:nvSpPr>
        <p:spPr>
          <a:xfrm>
            <a:off x="500033" y="2057211"/>
            <a:ext cx="81304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="1" dirty="0" smtClean="0">
                <a:solidFill>
                  <a:schemeClr val="accent1">
                    <a:lumMod val="50000"/>
                  </a:schemeClr>
                </a:solidFill>
              </a:rPr>
              <a:t>Rekstrargrundvöllur fyrirtækis metin</a:t>
            </a:r>
            <a:endParaRPr lang="is-I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5539" y="1538291"/>
            <a:ext cx="8130461" cy="375662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sz="2400"/>
          </a:p>
        </p:txBody>
      </p:sp>
      <p:sp>
        <p:nvSpPr>
          <p:cNvPr id="14" name="TextBox 13"/>
          <p:cNvSpPr txBox="1"/>
          <p:nvPr/>
        </p:nvSpPr>
        <p:spPr>
          <a:xfrm>
            <a:off x="500034" y="1541025"/>
            <a:ext cx="8130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000" dirty="0" smtClean="0">
                <a:solidFill>
                  <a:schemeClr val="bg1"/>
                </a:solidFill>
              </a:rPr>
              <a:t>Neikvætt sjóðstreymi</a:t>
            </a:r>
            <a:endParaRPr lang="is-IS" sz="20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8596" y="891143"/>
            <a:ext cx="8215370" cy="428628"/>
          </a:xfrm>
          <a:prstGeom prst="roundRect">
            <a:avLst>
              <a:gd name="adj" fmla="val 3738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8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s-IS" sz="3600" dirty="0" smtClean="0">
                <a:solidFill>
                  <a:schemeClr val="tx2"/>
                </a:solidFill>
              </a:rPr>
              <a:t>Mat á fjárhagsstöðu og leiðir til lausna</a:t>
            </a:r>
            <a:endParaRPr lang="is-IS" sz="3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464601F-C68A-4A1C-91E5-1D796FDB21D4}" type="slidenum">
              <a:rPr lang="en-US" sz="1200" kern="1200" smtClean="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z="1200" kern="1200" dirty="0">
              <a:solidFill>
                <a:srgbClr val="898989"/>
              </a:solidFill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891143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400" dirty="0" smtClean="0">
                <a:solidFill>
                  <a:schemeClr val="bg1"/>
                </a:solidFill>
              </a:rPr>
              <a:t>Sjóðstreymismat</a:t>
            </a:r>
            <a:endParaRPr lang="is-IS" sz="24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0034" y="3467117"/>
            <a:ext cx="3857652" cy="285752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3" name="Rounded Rectangle 12"/>
          <p:cNvSpPr/>
          <p:nvPr/>
        </p:nvSpPr>
        <p:spPr>
          <a:xfrm>
            <a:off x="4758033" y="3457881"/>
            <a:ext cx="3857652" cy="285752"/>
          </a:xfrm>
          <a:prstGeom prst="roundRec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7" name="TextBox 16"/>
          <p:cNvSpPr txBox="1"/>
          <p:nvPr/>
        </p:nvSpPr>
        <p:spPr>
          <a:xfrm>
            <a:off x="500034" y="3463019"/>
            <a:ext cx="3695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="1" dirty="0" smtClean="0">
                <a:solidFill>
                  <a:schemeClr val="bg1"/>
                </a:solidFill>
              </a:rPr>
              <a:t>Leiðir til lausna</a:t>
            </a:r>
            <a:endParaRPr lang="is-IS" sz="1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76864" y="3448263"/>
            <a:ext cx="3695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b="1" dirty="0" smtClean="0">
                <a:solidFill>
                  <a:schemeClr val="bg1"/>
                </a:solidFill>
              </a:rPr>
              <a:t>Leiðir til lausna</a:t>
            </a:r>
            <a:endParaRPr lang="is-IS" sz="16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1561" y="2538423"/>
            <a:ext cx="3899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Rekstrargrundvöllur er til staðar eftir að núverandi erfiðleikatímabili lýkur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3438" y="2563681"/>
            <a:ext cx="3899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Rekstrargrundvöllur er ekki til staðar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471" y="3838332"/>
            <a:ext cx="36433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Endurskipulagning rekstrar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Nýtt hlutafé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Breyta skuldum í </a:t>
            </a: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eigið </a:t>
            </a: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fé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Afskriftir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Sala eigna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Sala fyrirtækis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Fullnustuleið, formleg </a:t>
            </a: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eða óformleg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19739" y="3824307"/>
            <a:ext cx="3547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is-IS" sz="1600" dirty="0" smtClean="0">
                <a:solidFill>
                  <a:schemeClr val="accent1">
                    <a:lumMod val="50000"/>
                  </a:schemeClr>
                </a:solidFill>
              </a:rPr>
              <a:t>Fullnustuleið, formleg eða óformleg</a:t>
            </a:r>
            <a:endParaRPr lang="is-I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rot="16200000" flipH="1">
            <a:off x="2318751" y="3323097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6535292" y="3323097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6200000" flipH="1">
            <a:off x="2320450" y="2394403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H="1">
            <a:off x="6535292" y="2394403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16200000" flipH="1">
            <a:off x="4463590" y="1961569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rot="16200000" flipH="1">
            <a:off x="4461891" y="1390065"/>
            <a:ext cx="218519" cy="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8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s-IS" sz="3600" dirty="0" smtClean="0">
                <a:solidFill>
                  <a:schemeClr val="tx2"/>
                </a:solidFill>
              </a:rPr>
              <a:t>Eignaumsýslufélögin Vestia &amp; Reginn</a:t>
            </a:r>
            <a:endParaRPr lang="is-I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27118"/>
            <a:ext cx="8750330" cy="5145088"/>
          </a:xfrm>
        </p:spPr>
        <p:txBody>
          <a:bodyPr/>
          <a:lstStyle/>
          <a:p>
            <a:endParaRPr lang="is-IS" sz="2400" dirty="0" smtClean="0">
              <a:solidFill>
                <a:schemeClr val="tx2"/>
              </a:solidFill>
            </a:endParaRPr>
          </a:p>
          <a:p>
            <a:r>
              <a:rPr lang="is-IS" sz="2400" dirty="0" smtClean="0">
                <a:solidFill>
                  <a:schemeClr val="tx2"/>
                </a:solidFill>
              </a:rPr>
              <a:t>Félögin </a:t>
            </a:r>
            <a:r>
              <a:rPr lang="is-IS" sz="2400" dirty="0" smtClean="0">
                <a:solidFill>
                  <a:schemeClr val="tx2"/>
                </a:solidFill>
              </a:rPr>
              <a:t>bera ábyrgð á umsýslu og ráðstöfun á eignum sem bankinn fær í hendur í kjölfar fjárhagslegrar endurskipulagningar </a:t>
            </a:r>
          </a:p>
          <a:p>
            <a:endParaRPr lang="is-IS" sz="1100" dirty="0" smtClean="0">
              <a:solidFill>
                <a:schemeClr val="tx2"/>
              </a:solidFill>
            </a:endParaRPr>
          </a:p>
          <a:p>
            <a:pPr lvl="1"/>
            <a:r>
              <a:rPr lang="is-IS" sz="2200" dirty="0" smtClean="0">
                <a:solidFill>
                  <a:schemeClr val="tx2"/>
                </a:solidFill>
              </a:rPr>
              <a:t>Vestia tekur við eignarhaldi á atvinnufyrirtækjum</a:t>
            </a:r>
          </a:p>
          <a:p>
            <a:pPr lvl="1"/>
            <a:r>
              <a:rPr lang="is-IS" sz="2200" dirty="0" smtClean="0">
                <a:solidFill>
                  <a:schemeClr val="tx2"/>
                </a:solidFill>
              </a:rPr>
              <a:t>Reginn tekur við eignarhaldi á fasteignum eða hlutafé fasteignafélaga </a:t>
            </a:r>
          </a:p>
          <a:p>
            <a:pPr lvl="1"/>
            <a:endParaRPr lang="is-IS" sz="1100" dirty="0" smtClean="0">
              <a:solidFill>
                <a:schemeClr val="tx2"/>
              </a:solidFill>
            </a:endParaRPr>
          </a:p>
          <a:p>
            <a:pPr lvl="0"/>
            <a:r>
              <a:rPr lang="is-IS" sz="2400" dirty="0" smtClean="0">
                <a:solidFill>
                  <a:schemeClr val="tx2"/>
                </a:solidFill>
              </a:rPr>
              <a:t>Mikil áhersla lögð á gagnsæi í starfsemi félaganna og á vefsíðum þeirra má finna greinargóðar upplýsingar um starfsemi félaganna, eignasöfn, starfsreglur, stöðu einstakra verkefna og söluferli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464601F-C68A-4A1C-91E5-1D796FDB21D4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725487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s-IS" sz="3600" dirty="0" smtClean="0">
                <a:solidFill>
                  <a:schemeClr val="tx2"/>
                </a:solidFill>
              </a:rPr>
              <a:t>Meginmarkmið með eignaumsýslufélögum</a:t>
            </a:r>
            <a:endParaRPr lang="is-IS" sz="36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14282" y="1000107"/>
            <a:ext cx="8715436" cy="5357851"/>
          </a:xfrm>
        </p:spPr>
        <p:txBody>
          <a:bodyPr/>
          <a:lstStyle/>
          <a:p>
            <a:pPr lvl="1"/>
            <a:r>
              <a:rPr lang="is-IS" dirty="0" smtClean="0">
                <a:solidFill>
                  <a:schemeClr val="tx2"/>
                </a:solidFill>
              </a:rPr>
              <a:t>Hámarka </a:t>
            </a:r>
            <a:r>
              <a:rPr lang="is-IS" dirty="0" smtClean="0">
                <a:solidFill>
                  <a:schemeClr val="tx2"/>
                </a:solidFill>
              </a:rPr>
              <a:t>endurheimtu bankans við ráðstöfun eigna og þar með lágmörkun afskrifta sem ella myndu lenda á bankanum </a:t>
            </a:r>
          </a:p>
          <a:p>
            <a:pPr lvl="1"/>
            <a:endParaRPr lang="is-IS" sz="1100" dirty="0" smtClean="0">
              <a:solidFill>
                <a:schemeClr val="tx2"/>
              </a:solidFill>
            </a:endParaRPr>
          </a:p>
          <a:p>
            <a:pPr lvl="1"/>
            <a:r>
              <a:rPr lang="is-IS" dirty="0" smtClean="0">
                <a:solidFill>
                  <a:schemeClr val="tx2"/>
                </a:solidFill>
              </a:rPr>
              <a:t>L</a:t>
            </a:r>
            <a:r>
              <a:rPr lang="is-IS" dirty="0" smtClean="0">
                <a:solidFill>
                  <a:schemeClr val="tx2"/>
                </a:solidFill>
              </a:rPr>
              <a:t>ágmarka </a:t>
            </a:r>
            <a:r>
              <a:rPr lang="is-IS" dirty="0" smtClean="0">
                <a:solidFill>
                  <a:schemeClr val="tx2"/>
                </a:solidFill>
              </a:rPr>
              <a:t>eignarhaldstíma bankans á hlutafé sem bankinn kann að eignast á grundvelli umbreytingar krafna eða fullnustu veða </a:t>
            </a:r>
          </a:p>
          <a:p>
            <a:pPr lvl="1"/>
            <a:endParaRPr lang="is-IS" sz="1100" dirty="0" smtClean="0">
              <a:solidFill>
                <a:schemeClr val="tx2"/>
              </a:solidFill>
            </a:endParaRPr>
          </a:p>
          <a:p>
            <a:pPr lvl="1"/>
            <a:r>
              <a:rPr lang="is-IS" dirty="0" smtClean="0">
                <a:solidFill>
                  <a:schemeClr val="tx2"/>
                </a:solidFill>
              </a:rPr>
              <a:t>T</a:t>
            </a:r>
            <a:r>
              <a:rPr lang="is-IS" dirty="0" smtClean="0">
                <a:solidFill>
                  <a:schemeClr val="tx2"/>
                </a:solidFill>
              </a:rPr>
              <a:t>ryggja </a:t>
            </a:r>
            <a:r>
              <a:rPr lang="is-IS" dirty="0" smtClean="0">
                <a:solidFill>
                  <a:schemeClr val="tx2"/>
                </a:solidFill>
              </a:rPr>
              <a:t>aðskilnað á milli lánastarfsemi bankans og eignarhalds- og umsýslu bankans á hlutafé í </a:t>
            </a:r>
            <a:r>
              <a:rPr lang="is-IS" dirty="0" smtClean="0">
                <a:solidFill>
                  <a:schemeClr val="tx2"/>
                </a:solidFill>
                <a:latin typeface="Arial" charset="0"/>
                <a:ea typeface="ＭＳ Ｐゴシック" pitchFamily="-107" charset="-128"/>
              </a:rPr>
              <a:t>fasteignum, fasteignafélögum og atvinnufyrirtækjum </a:t>
            </a:r>
            <a:endParaRPr lang="is-IS" dirty="0" smtClean="0">
              <a:solidFill>
                <a:schemeClr val="tx2"/>
              </a:solidFill>
            </a:endParaRPr>
          </a:p>
          <a:p>
            <a:pPr lvl="1"/>
            <a:endParaRPr lang="is-IS" sz="1100" dirty="0" smtClean="0">
              <a:solidFill>
                <a:schemeClr val="tx2"/>
              </a:solidFill>
            </a:endParaRPr>
          </a:p>
          <a:p>
            <a:pPr lvl="1"/>
            <a:r>
              <a:rPr lang="is-IS" dirty="0" smtClean="0">
                <a:solidFill>
                  <a:schemeClr val="tx2"/>
                </a:solidFill>
              </a:rPr>
              <a:t>G</a:t>
            </a:r>
            <a:r>
              <a:rPr lang="is-IS" dirty="0" smtClean="0">
                <a:solidFill>
                  <a:schemeClr val="tx2"/>
                </a:solidFill>
              </a:rPr>
              <a:t>æta </a:t>
            </a:r>
            <a:r>
              <a:rPr lang="is-IS" dirty="0" smtClean="0">
                <a:solidFill>
                  <a:schemeClr val="tx2"/>
                </a:solidFill>
              </a:rPr>
              <a:t>að jafnræði og gagnsæi við umsýslu og ráðstöfun eigna</a:t>
            </a:r>
            <a:endParaRPr lang="is-IS" sz="4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464601F-C68A-4A1C-91E5-1D796FDB21D4}" type="slidenum">
              <a:rPr lang="en-US" sz="1200" kern="1200">
                <a:solidFill>
                  <a:srgbClr val="898989"/>
                </a:solidFill>
                <a:latin typeface="Arial" pitchFamily="34" charset="0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z="1200" kern="1200">
              <a:solidFill>
                <a:srgbClr val="898989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639</Words>
  <Application>Microsoft Office PowerPoint</Application>
  <PresentationFormat>On-screen Show (4:3)</PresentationFormat>
  <Paragraphs>103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2_Office Theme</vt:lpstr>
      <vt:lpstr>Slide 1</vt:lpstr>
      <vt:lpstr>Grunnur endurreisnar </vt:lpstr>
      <vt:lpstr>Skipurit Landsbankans</vt:lpstr>
      <vt:lpstr> </vt:lpstr>
      <vt:lpstr>Mat á fjárhagsstöðu og leiðir til lausna</vt:lpstr>
      <vt:lpstr>Mat á fjárhagsstöðu og leiðir til lausna</vt:lpstr>
      <vt:lpstr>Eignaumsýslufélögin Vestia &amp; Reginn</vt:lpstr>
      <vt:lpstr>Meginmarkmið með eignaumsýslufélögum</vt:lpstr>
    </vt:vector>
  </TitlesOfParts>
  <Company>Landsbanki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Verkskipting umbreytingaverkefna</dc:title>
  <dc:creator>lactmo</dc:creator>
  <cp:lastModifiedBy>Administrator</cp:lastModifiedBy>
  <cp:revision>33</cp:revision>
  <dcterms:created xsi:type="dcterms:W3CDTF">2009-11-24T15:44:21Z</dcterms:created>
  <dcterms:modified xsi:type="dcterms:W3CDTF">2009-11-25T17:49:45Z</dcterms:modified>
</cp:coreProperties>
</file>