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881" r:id="rId2"/>
    <p:sldId id="914" r:id="rId3"/>
    <p:sldId id="882" r:id="rId4"/>
    <p:sldId id="883" r:id="rId5"/>
    <p:sldId id="884" r:id="rId6"/>
    <p:sldId id="885" r:id="rId7"/>
    <p:sldId id="886" r:id="rId8"/>
    <p:sldId id="912" r:id="rId9"/>
    <p:sldId id="913" r:id="rId10"/>
    <p:sldId id="887" r:id="rId11"/>
    <p:sldId id="888" r:id="rId12"/>
    <p:sldId id="918" r:id="rId13"/>
    <p:sldId id="889" r:id="rId14"/>
    <p:sldId id="890" r:id="rId15"/>
    <p:sldId id="891" r:id="rId16"/>
    <p:sldId id="892" r:id="rId17"/>
    <p:sldId id="893" r:id="rId18"/>
    <p:sldId id="895" r:id="rId19"/>
    <p:sldId id="896" r:id="rId20"/>
    <p:sldId id="897" r:id="rId21"/>
    <p:sldId id="898" r:id="rId22"/>
    <p:sldId id="899" r:id="rId23"/>
    <p:sldId id="900" r:id="rId24"/>
    <p:sldId id="901" r:id="rId25"/>
    <p:sldId id="902" r:id="rId26"/>
    <p:sldId id="903" r:id="rId27"/>
    <p:sldId id="904" r:id="rId28"/>
    <p:sldId id="905" r:id="rId29"/>
    <p:sldId id="906" r:id="rId30"/>
    <p:sldId id="919" r:id="rId31"/>
    <p:sldId id="907" r:id="rId32"/>
    <p:sldId id="920" r:id="rId33"/>
    <p:sldId id="908" r:id="rId34"/>
    <p:sldId id="909" r:id="rId35"/>
    <p:sldId id="910" r:id="rId36"/>
    <p:sldId id="911" r:id="rId37"/>
    <p:sldId id="921" r:id="rId38"/>
  </p:sldIdLst>
  <p:sldSz cx="8961438" cy="6721475"/>
  <p:notesSz cx="7315200" cy="96012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4">
          <p15:clr>
            <a:srgbClr val="A4A3A4"/>
          </p15:clr>
        </p15:guide>
        <p15:guide id="2" orient="horz" pos="3247">
          <p15:clr>
            <a:srgbClr val="A4A3A4"/>
          </p15:clr>
        </p15:guide>
        <p15:guide id="3" orient="horz" pos="4147">
          <p15:clr>
            <a:srgbClr val="A4A3A4"/>
          </p15:clr>
        </p15:guide>
        <p15:guide id="4" orient="horz" pos="3864">
          <p15:clr>
            <a:srgbClr val="A4A3A4"/>
          </p15:clr>
        </p15:guide>
        <p15:guide id="5" pos="9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C8"/>
    <a:srgbClr val="00395E"/>
    <a:srgbClr val="9F9D97"/>
    <a:srgbClr val="000000"/>
    <a:srgbClr val="808080"/>
    <a:srgbClr val="FF6600"/>
    <a:srgbClr val="0065CC"/>
    <a:srgbClr val="91AFFF"/>
    <a:srgbClr val="828181"/>
    <a:srgbClr val="3CB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1" autoAdjust="0"/>
    <p:restoredTop sz="91367" autoAdjust="0"/>
  </p:normalViewPr>
  <p:slideViewPr>
    <p:cSldViewPr snapToGrid="0">
      <p:cViewPr>
        <p:scale>
          <a:sx n="90" d="100"/>
          <a:sy n="90" d="100"/>
        </p:scale>
        <p:origin x="-1074" y="-132"/>
      </p:cViewPr>
      <p:guideLst>
        <p:guide orient="horz" pos="194"/>
        <p:guide orient="horz" pos="3247"/>
        <p:guide orient="horz" pos="4147"/>
        <p:guide orient="horz" pos="3864"/>
        <p:guide pos="111"/>
      </p:guideLst>
    </p:cSldViewPr>
  </p:slideViewPr>
  <p:outlineViewPr>
    <p:cViewPr>
      <p:scale>
        <a:sx n="33" d="100"/>
        <a:sy n="33" d="100"/>
      </p:scale>
      <p:origin x="0" y="1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444" y="-11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2963" y="601663"/>
            <a:ext cx="5635625" cy="4225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2380" y="5159107"/>
            <a:ext cx="623376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28232" y="9227280"/>
            <a:ext cx="58032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108492" y="103072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4.emf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3.emf"/><Relationship Id="rId2" Type="http://schemas.openxmlformats.org/officeDocument/2006/relationships/tags" Target="../tags/tag5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6.jpeg"/><Relationship Id="rId1" Type="http://schemas.openxmlformats.org/officeDocument/2006/relationships/vmlDrawing" Target="../drawings/vmlDrawing2.v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3.xml"/><Relationship Id="rId19" Type="http://schemas.openxmlformats.org/officeDocument/2006/relationships/image" Target="../media/image5.emf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>
            <p:custDataLst>
              <p:tags r:id="rId2"/>
            </p:custDataLst>
          </p:nvPr>
        </p:nvSpPr>
        <p:spPr>
          <a:xfrm>
            <a:off x="-2" y="6515894"/>
            <a:ext cx="8961440" cy="107390"/>
          </a:xfrm>
          <a:prstGeom prst="rect">
            <a:avLst/>
          </a:prstGeom>
          <a:gradFill flip="none" rotWithShape="1">
            <a:gsLst>
              <a:gs pos="42000">
                <a:schemeClr val="bg1">
                  <a:lumMod val="75000"/>
                </a:schemeClr>
              </a:gs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407775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6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Picture 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>
            <p:custDataLst>
              <p:tags r:id="rId4"/>
            </p:custDataLst>
          </p:nvPr>
        </p:nvSpPr>
        <p:spPr>
          <a:xfrm>
            <a:off x="2192338" y="-1"/>
            <a:ext cx="6769100" cy="6515895"/>
          </a:xfrm>
          <a:prstGeom prst="rect">
            <a:avLst/>
          </a:prstGeom>
          <a:solidFill>
            <a:srgbClr val="00A1C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 smtClean="0">
              <a:solidFill>
                <a:schemeClr val="tx1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baseline="0" noProof="0" dirty="0" smtClean="0">
                <a:latin typeface="+mn-lt"/>
              </a:rPr>
              <a:t>WORKING DRAFT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baseline="0" noProof="0" dirty="0" smtClean="0">
              <a:latin typeface="+mn-lt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40013" y="498475"/>
            <a:ext cx="300082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 smtClean="0">
                <a:latin typeface="+mn-lt"/>
              </a:rPr>
              <a:t>Last Modified 29.5.2013 13:37 Greenwich Standard Time</a:t>
            </a:r>
            <a:endParaRPr lang="en-US" sz="900" baseline="0" noProof="0" dirty="0" smtClean="0"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40013" y="655638"/>
            <a:ext cx="262251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 smtClean="0">
                <a:latin typeface="+mn-lt"/>
              </a:rPr>
              <a:t>Printed 10-05-2013 07:29 Romance Standard Time</a:t>
            </a:r>
            <a:endParaRPr lang="en-US" sz="900" baseline="0" noProof="0" dirty="0" smtClean="0">
              <a:latin typeface="+mn-lt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0" y="0"/>
            <a:ext cx="8958263" cy="6723063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 smtClean="0">
                  <a:latin typeface="+mn-lt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 smtClean="0">
                  <a:latin typeface="+mn-lt"/>
                </a:rPr>
                <a:t>Date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noProof="0" dirty="0">
                <a:latin typeface="+mn-lt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noProof="0" dirty="0">
                <a:latin typeface="+mn-lt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noProof="0" dirty="0">
                <a:latin typeface="+mn-lt"/>
              </a:endParaRPr>
            </a:p>
          </p:txBody>
        </p:sp>
      </p:grpSp>
      <p:grpSp>
        <p:nvGrpSpPr>
          <p:cNvPr id="15" name="TitleBottomBar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192338" y="6305550"/>
            <a:ext cx="6767512" cy="420688"/>
            <a:chOff x="1382" y="3969"/>
            <a:chExt cx="4263" cy="265"/>
          </a:xfrm>
        </p:grpSpPr>
        <p:sp>
          <p:nvSpPr>
            <p:cNvPr id="16" name="Rectangle 113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noProof="0" dirty="0">
                <a:latin typeface="+mn-lt"/>
              </a:endParaRPr>
            </a:p>
          </p:txBody>
        </p:sp>
        <p:pic>
          <p:nvPicPr>
            <p:cNvPr id="17" name="Picture 119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TitleBottomBarBW" hidden="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12"/>
            </p:custDataLst>
          </p:nvPr>
        </p:nvSpPr>
        <p:spPr>
          <a:xfrm>
            <a:off x="2649973" y="1789359"/>
            <a:ext cx="5718411" cy="523220"/>
          </a:xfrm>
          <a:prstGeom prst="rect">
            <a:avLst/>
          </a:prstGeom>
        </p:spPr>
        <p:txBody>
          <a:bodyPr/>
          <a:lstStyle>
            <a:lvl1pPr algn="l">
              <a:defRPr sz="34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2649973" y="2530005"/>
            <a:ext cx="4935537" cy="276999"/>
          </a:xfrm>
        </p:spPr>
        <p:txBody>
          <a:bodyPr>
            <a:spAutoFit/>
          </a:bodyPr>
          <a:lstStyle>
            <a:lvl1pPr algn="l">
              <a:defRPr sz="180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2" y="1787978"/>
            <a:ext cx="2192339" cy="4727916"/>
          </a:xfrm>
          <a:prstGeom prst="rect">
            <a:avLst/>
          </a:prstGeom>
          <a:solidFill>
            <a:srgbClr val="00395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 err="1" smtClean="0">
              <a:solidFill>
                <a:schemeClr val="tx1"/>
              </a:solidFill>
            </a:endParaRPr>
          </a:p>
        </p:txBody>
      </p:sp>
      <p:pic>
        <p:nvPicPr>
          <p:cNvPr id="13991" name="Picture 679" descr="C:\Users\frostiolafs\Desktop\Untitled.jp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4" y="199570"/>
            <a:ext cx="1834497" cy="139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2649538" y="5405051"/>
            <a:ext cx="4935537" cy="646331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Höfundur</a:t>
            </a:r>
            <a:endParaRPr lang="en-US" dirty="0" smtClean="0"/>
          </a:p>
          <a:p>
            <a:pPr lvl="0"/>
            <a:r>
              <a:rPr lang="en-US" dirty="0" err="1" smtClean="0"/>
              <a:t>Dagsetning</a:t>
            </a:r>
            <a:endParaRPr lang="en-US" dirty="0" smtClean="0"/>
          </a:p>
          <a:p>
            <a:pPr lvl="0"/>
            <a:r>
              <a:rPr lang="en-US" dirty="0" err="1" smtClean="0"/>
              <a:t>Viðskiptaráð</a:t>
            </a:r>
            <a:r>
              <a:rPr lang="en-US" dirty="0" smtClean="0"/>
              <a:t> </a:t>
            </a:r>
            <a:r>
              <a:rPr lang="en-US" dirty="0" err="1" smtClean="0"/>
              <a:t>Íslands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605910" y="6459004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49225" y="234406"/>
            <a:ext cx="8528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14463" y="1601236"/>
            <a:ext cx="4302125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0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8072" y="6327780"/>
            <a:ext cx="2091002" cy="357856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663207F2-1CF8-4FC5-BCF8-3313D430E6EA}" type="datetimeFigureOut">
              <a:rPr lang="is-IS" smtClean="0"/>
              <a:pPr/>
              <a:t>18.7.2013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61825" y="6327780"/>
            <a:ext cx="2837789" cy="357856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2364" y="6327780"/>
            <a:ext cx="2091002" cy="357856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1202AE-B799-420D-BA5B-7910451D46A0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7" name="TextBox 6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7C193989-100B-4B08-9FE9-98DDDEBAFCBC}" type="slidenum">
              <a:rPr lang="da-DK" sz="1000" b="0" i="0" baseline="0" smtClean="0"/>
              <a:pPr algn="l"/>
              <a:t>‹#›</a:t>
            </a:fld>
            <a:endParaRPr lang="da-DK" sz="1000" b="0" i="0" baseline="0"/>
          </a:p>
        </p:txBody>
      </p:sp>
    </p:spTree>
    <p:extLst>
      <p:ext uri="{BB962C8B-B14F-4D97-AF65-F5344CB8AC3E}">
        <p14:creationId xmlns:p14="http://schemas.microsoft.com/office/powerpoint/2010/main" val="52624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1.emf"/><Relationship Id="rId5" Type="http://schemas.openxmlformats.org/officeDocument/2006/relationships/theme" Target="../theme/theme1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58743681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5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Picture 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6400800"/>
            <a:ext cx="8961438" cy="322263"/>
          </a:xfrm>
          <a:prstGeom prst="rect">
            <a:avLst/>
          </a:prstGeom>
          <a:solidFill>
            <a:srgbClr val="00395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 smtClean="0">
              <a:solidFill>
                <a:schemeClr val="tx1"/>
              </a:solidFill>
            </a:endParaRPr>
          </a:p>
        </p:txBody>
      </p:sp>
      <p:sp>
        <p:nvSpPr>
          <p:cNvPr id="1026" name="SlideBottomBar" hidden="1"/>
          <p:cNvSpPr>
            <a:spLocks noChangeArrowheads="1"/>
          </p:cNvSpPr>
          <p:nvPr/>
        </p:nvSpPr>
        <p:spPr bwMode="auto">
          <a:xfrm>
            <a:off x="0" y="6300788"/>
            <a:ext cx="8961438" cy="422275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aseline="0" noProof="0" dirty="0">
              <a:latin typeface="+mn-lt"/>
              <a:ea typeface="+mn-ea"/>
            </a:endParaRPr>
          </a:p>
        </p:txBody>
      </p:sp>
      <p:sp>
        <p:nvSpPr>
          <p:cNvPr id="1033" name="doc id" hidden="1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en-US" sz="800" baseline="0" noProof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85704" y="1940591"/>
            <a:ext cx="201176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aseline="0" noProof="0" smtClean="0">
                <a:latin typeface="+mn-lt"/>
                <a:ea typeface="+mn-ea"/>
              </a:rPr>
              <a:t>Last Modified 29.5.2013 13:37 Greenwich Standard Time</a:t>
            </a:r>
            <a:endParaRPr lang="en-US" baseline="0" noProof="0" dirty="0" smtClean="0">
              <a:latin typeface="+mn-lt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012341" y="4114417"/>
            <a:ext cx="175849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aseline="0" noProof="0" smtClean="0">
                <a:latin typeface="+mn-lt"/>
                <a:ea typeface="+mn-ea"/>
              </a:rPr>
              <a:t>Printed 10-05-2013 07:29 Romance Standard Time</a:t>
            </a:r>
            <a:endParaRPr lang="en-US" baseline="0" noProof="0" dirty="0" smtClean="0">
              <a:latin typeface="+mn-lt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4463" y="1601236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9225" y="234406"/>
            <a:ext cx="8528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2838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3742" y="654923"/>
            <a:ext cx="84153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 smtClean="0">
                <a:solidFill>
                  <a:schemeClr val="accent6"/>
                </a:solidFill>
                <a:latin typeface="+mn-lt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3742" y="6328058"/>
            <a:ext cx="628931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baseline="0" noProof="0" dirty="0" smtClean="0">
                <a:solidFill>
                  <a:schemeClr val="bg1"/>
                </a:solidFill>
                <a:latin typeface="+mn-lt"/>
              </a:rPr>
              <a:t>1 Footnote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3742" y="6505585"/>
            <a:ext cx="5646921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en-US" sz="1000" baseline="0" noProof="0" dirty="0">
                <a:solidFill>
                  <a:schemeClr val="bg1"/>
                </a:solidFill>
                <a:latin typeface="+mn-lt"/>
              </a:rPr>
              <a:t>SOURCE: Source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8188" y="6435725"/>
            <a:ext cx="1244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350"/>
            <a:r>
              <a:rPr lang="en-US" sz="1000" baseline="0" noProof="0" dirty="0"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419112" y="6403975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en-US" sz="1200" baseline="0" noProof="0" dirty="0">
                <a:latin typeface="+mn-lt"/>
                <a:ea typeface="+mn-ea"/>
              </a:rPr>
              <a:t>|</a:t>
            </a:r>
          </a:p>
        </p:txBody>
      </p:sp>
      <p:sp>
        <p:nvSpPr>
          <p:cNvPr id="12324" name="Rectangle 12323"/>
          <p:cNvSpPr/>
          <p:nvPr/>
        </p:nvSpPr>
        <p:spPr>
          <a:xfrm>
            <a:off x="3680346" y="6353276"/>
            <a:ext cx="5281092" cy="45719"/>
          </a:xfrm>
          <a:prstGeom prst="rect">
            <a:avLst/>
          </a:prstGeom>
          <a:gradFill flip="none" rotWithShape="1">
            <a:gsLst>
              <a:gs pos="42000">
                <a:schemeClr val="bg1">
                  <a:lumMod val="75000"/>
                </a:scheme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0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pic>
        <p:nvPicPr>
          <p:cNvPr id="13148" name="Picture 860" descr="S:\VI-GOGN\Útgáfumál\Logo VÍ\VI_isl_en_larett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" y="5927116"/>
            <a:ext cx="1407366" cy="43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400" b="0" baseline="0">
          <a:solidFill>
            <a:srgbClr val="00395E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rgbClr val="DD8814"/>
        </a:buClr>
        <a:buSzPct val="130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rgbClr val="DD8814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rgbClr val="DD8814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rgbClr val="DD8814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slide" Target="slide30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slide" Target="slide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3.vml"/><Relationship Id="rId6" Type="http://schemas.openxmlformats.org/officeDocument/2006/relationships/tags" Target="../tags/tag39.xml"/><Relationship Id="rId11" Type="http://schemas.openxmlformats.org/officeDocument/2006/relationships/image" Target="../media/image8.emf"/><Relationship Id="rId5" Type="http://schemas.openxmlformats.org/officeDocument/2006/relationships/tags" Target="../tags/tag38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37.xml"/><Relationship Id="rId9" Type="http://schemas.openxmlformats.org/officeDocument/2006/relationships/slideLayout" Target="../slideLayouts/slideLayout2.xml"/><Relationship Id="rId14" Type="http://schemas.openxmlformats.org/officeDocument/2006/relationships/slide" Target="slide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8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0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1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2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3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4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" Target="slide30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slide" Target="slide1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tags" Target="../tags/tag23.xml"/><Relationship Id="rId11" Type="http://schemas.openxmlformats.org/officeDocument/2006/relationships/image" Target="../media/image8.emf"/><Relationship Id="rId5" Type="http://schemas.openxmlformats.org/officeDocument/2006/relationships/tags" Target="../tags/tag22.xml"/><Relationship Id="rId10" Type="http://schemas.openxmlformats.org/officeDocument/2006/relationships/oleObject" Target="../embeddings/oleObject3.bin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2.xml"/><Relationship Id="rId14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5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6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8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0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1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2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3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4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slide" Target="slide12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slide" Target="slide2.xml"/><Relationship Id="rId2" Type="http://schemas.openxmlformats.org/officeDocument/2006/relationships/tags" Target="../tags/tag59.xml"/><Relationship Id="rId1" Type="http://schemas.openxmlformats.org/officeDocument/2006/relationships/vmlDrawing" Target="../drawings/vmlDrawing31.vml"/><Relationship Id="rId6" Type="http://schemas.openxmlformats.org/officeDocument/2006/relationships/tags" Target="../tags/tag63.xml"/><Relationship Id="rId11" Type="http://schemas.openxmlformats.org/officeDocument/2006/relationships/image" Target="../media/image8.emf"/><Relationship Id="rId5" Type="http://schemas.openxmlformats.org/officeDocument/2006/relationships/tags" Target="../tags/tag62.xml"/><Relationship Id="rId10" Type="http://schemas.openxmlformats.org/officeDocument/2006/relationships/oleObject" Target="../embeddings/oleObject31.bin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2.xml"/><Relationship Id="rId1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slide" Target="slide12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slide" Target="slide2.xml"/><Relationship Id="rId2" Type="http://schemas.openxmlformats.org/officeDocument/2006/relationships/tags" Target="../tags/tag67.xml"/><Relationship Id="rId1" Type="http://schemas.openxmlformats.org/officeDocument/2006/relationships/vmlDrawing" Target="../drawings/vmlDrawing33.vml"/><Relationship Id="rId6" Type="http://schemas.openxmlformats.org/officeDocument/2006/relationships/tags" Target="../tags/tag71.xml"/><Relationship Id="rId11" Type="http://schemas.openxmlformats.org/officeDocument/2006/relationships/image" Target="../media/image8.emf"/><Relationship Id="rId5" Type="http://schemas.openxmlformats.org/officeDocument/2006/relationships/tags" Target="../tags/tag70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69.xml"/><Relationship Id="rId9" Type="http://schemas.openxmlformats.org/officeDocument/2006/relationships/slideLayout" Target="../slideLayouts/slideLayout2.xml"/><Relationship Id="rId14" Type="http://schemas.openxmlformats.org/officeDocument/2006/relationships/slide" Target="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5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6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chamber.is/mailinglist" TargetMode="External"/><Relationship Id="rId2" Type="http://schemas.openxmlformats.org/officeDocument/2006/relationships/tags" Target="../tags/tag77.xml"/><Relationship Id="rId1" Type="http://schemas.openxmlformats.org/officeDocument/2006/relationships/vmlDrawing" Target="../drawings/vmlDrawing37.vml"/><Relationship Id="rId6" Type="http://schemas.openxmlformats.org/officeDocument/2006/relationships/hyperlink" Target="http://www.chamber.is/statusreport" TargetMode="Externa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7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9973" y="1789359"/>
            <a:ext cx="5718411" cy="1046440"/>
          </a:xfrm>
        </p:spPr>
        <p:txBody>
          <a:bodyPr/>
          <a:lstStyle/>
          <a:p>
            <a:r>
              <a:rPr lang="en-US" noProof="0" dirty="0" smtClean="0">
                <a:latin typeface="Calibri" pitchFamily="34" charset="0"/>
              </a:rPr>
              <a:t>The Icelandic Economic Situation</a:t>
            </a:r>
            <a:endParaRPr lang="en-US" noProof="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5373" y="2902538"/>
            <a:ext cx="4935537" cy="276999"/>
          </a:xfrm>
        </p:spPr>
        <p:txBody>
          <a:bodyPr/>
          <a:lstStyle/>
          <a:p>
            <a:r>
              <a:rPr lang="en-US" noProof="0" dirty="0" smtClean="0">
                <a:latin typeface="Calibri" pitchFamily="34" charset="0"/>
              </a:rPr>
              <a:t>Status </a:t>
            </a:r>
            <a:r>
              <a:rPr lang="en-US" noProof="0" dirty="0" smtClean="0">
                <a:latin typeface="Calibri" pitchFamily="34" charset="0"/>
              </a:rPr>
              <a:t>Report – July 2013</a:t>
            </a:r>
            <a:endParaRPr lang="en-US" noProof="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70" y="-1598192"/>
            <a:ext cx="9258300" cy="83196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8886" y="390582"/>
            <a:ext cx="571841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3400" b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kern="0" dirty="0" smtClean="0">
                <a:latin typeface="Calibri" pitchFamily="34" charset="0"/>
              </a:rPr>
              <a:t>The Icelandic Economic Situation</a:t>
            </a:r>
            <a:endParaRPr lang="en-US" sz="3600" b="1" kern="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14286" y="1503761"/>
            <a:ext cx="49355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800" baseline="0">
                <a:solidFill>
                  <a:schemeClr val="bg1"/>
                </a:solidFill>
                <a:latin typeface="+mj-lt"/>
                <a:ea typeface="+mj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kern="0" smtClean="0">
                <a:latin typeface="Calibri" pitchFamily="34" charset="0"/>
              </a:rPr>
              <a:t>Status Report – July 2013</a:t>
            </a:r>
            <a:endParaRPr lang="en-US" sz="2000" b="1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97070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>
                <a:latin typeface="Calibri" pitchFamily="34" charset="0"/>
              </a:rPr>
              <a:t>Developments 2012-2013: Economy and the Business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22" y="1448836"/>
            <a:ext cx="4302125" cy="738664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The tourism sector has been booming since the collapse of the krona and is now one of the three main export sectors in Iceland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092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2" y="2252419"/>
            <a:ext cx="5181903" cy="338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8"/>
          <p:cNvSpPr txBox="1">
            <a:spLocks/>
          </p:cNvSpPr>
          <p:nvPr/>
        </p:nvSpPr>
        <p:spPr>
          <a:xfrm>
            <a:off x="6124910" y="2494268"/>
            <a:ext cx="225709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>
                <a:latin typeface="Calibri" pitchFamily="34" charset="0"/>
              </a:rPr>
              <a:t>Between 2009 and 2012 the number of tourists increased by 36%, or roughly 11% </a:t>
            </a:r>
            <a:r>
              <a:rPr lang="en-US" dirty="0" smtClean="0">
                <a:latin typeface="Calibri" pitchFamily="34" charset="0"/>
              </a:rPr>
              <a:t>a year</a:t>
            </a:r>
            <a:r>
              <a:rPr lang="en-US" dirty="0">
                <a:latin typeface="Calibri" pitchFamily="34" charset="0"/>
              </a:rPr>
              <a:t>. 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Total </a:t>
            </a:r>
            <a:r>
              <a:rPr lang="en-US" dirty="0">
                <a:latin typeface="Calibri" pitchFamily="34" charset="0"/>
              </a:rPr>
              <a:t>inbound tourism consumption increased by 48% over the same time period.</a:t>
            </a:r>
          </a:p>
        </p:txBody>
      </p:sp>
    </p:spTree>
    <p:extLst>
      <p:ext uri="{BB962C8B-B14F-4D97-AF65-F5344CB8AC3E}">
        <p14:creationId xmlns:p14="http://schemas.microsoft.com/office/powerpoint/2010/main" val="11686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43506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234406"/>
            <a:ext cx="8528313" cy="369332"/>
          </a:xfrm>
        </p:spPr>
        <p:txBody>
          <a:bodyPr/>
          <a:lstStyle/>
          <a:p>
            <a:r>
              <a:rPr lang="en-US" noProof="0" smtClean="0">
                <a:latin typeface="Calibri" pitchFamily="34" charset="0"/>
              </a:rPr>
              <a:t>Developments 2012-2013: The Public Sector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88" y="1467886"/>
            <a:ext cx="4302125" cy="738664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In May 2013 after the elections a new government was formed between the Independence Party and the Progressive Party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1030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3" b="4496"/>
          <a:stretch/>
        </p:blipFill>
        <p:spPr bwMode="auto">
          <a:xfrm>
            <a:off x="785812" y="2303768"/>
            <a:ext cx="4557713" cy="3329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8"/>
          <p:cNvSpPr txBox="1">
            <a:spLocks/>
          </p:cNvSpPr>
          <p:nvPr/>
        </p:nvSpPr>
        <p:spPr>
          <a:xfrm>
            <a:off x="6124910" y="2494268"/>
            <a:ext cx="225709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dirty="0">
                <a:latin typeface="Calibri" pitchFamily="34" charset="0"/>
              </a:rPr>
              <a:t>The Government has announced that it will:</a:t>
            </a:r>
          </a:p>
          <a:p>
            <a:pPr lvl="1"/>
            <a:r>
              <a:rPr lang="en-US" dirty="0">
                <a:latin typeface="Calibri" pitchFamily="34" charset="0"/>
              </a:rPr>
              <a:t>Simplify and lower taxes</a:t>
            </a:r>
          </a:p>
          <a:p>
            <a:pPr lvl="1"/>
            <a:r>
              <a:rPr lang="en-US" dirty="0">
                <a:latin typeface="Calibri" pitchFamily="34" charset="0"/>
              </a:rPr>
              <a:t>Set up a Consolidation Committee to address the budget deficit</a:t>
            </a:r>
          </a:p>
          <a:p>
            <a:pPr lvl="1"/>
            <a:r>
              <a:rPr lang="en-US" dirty="0">
                <a:latin typeface="Calibri" pitchFamily="34" charset="0"/>
              </a:rPr>
              <a:t>Lower household debt</a:t>
            </a:r>
          </a:p>
          <a:p>
            <a:pPr lvl="1"/>
            <a:r>
              <a:rPr lang="en-US" dirty="0">
                <a:latin typeface="Calibri" pitchFamily="34" charset="0"/>
              </a:rPr>
              <a:t>Postpone the negotiations with the EU</a:t>
            </a:r>
          </a:p>
          <a:p>
            <a:pPr lvl="1"/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0445368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51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800" dirty="0" err="1" smtClean="0">
              <a:solidFill>
                <a:schemeClr val="tx1"/>
              </a:solidFill>
              <a:latin typeface="Calibri"/>
              <a:ea typeface="ＭＳ Ｐゴシック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234406"/>
            <a:ext cx="8528313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noProof="0" smtClean="0">
                <a:latin typeface="Calibri" pitchFamily="34" charset="0"/>
              </a:rPr>
              <a:t>Overview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12" name="Rectangle 11">
            <a:hlinkClick r:id="rId12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317750" y="1654175"/>
            <a:ext cx="4344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0488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Tx/>
              <a:buNone/>
            </a:pPr>
            <a:r>
              <a:rPr lang="en-US" sz="1800" dirty="0" smtClean="0">
                <a:latin typeface="Calibri"/>
                <a:sym typeface="Calibri"/>
              </a:rPr>
              <a:t>1. Part A – Developments 2012-2013</a:t>
            </a:r>
          </a:p>
        </p:txBody>
      </p:sp>
      <p:sp>
        <p:nvSpPr>
          <p:cNvPr id="16" name="Rectangle 15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317750" y="2362200"/>
            <a:ext cx="4344988" cy="708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207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defTabSz="914400">
              <a:buClrTx/>
              <a:buSzTx/>
              <a:buNone/>
            </a:pPr>
            <a:r>
              <a:rPr lang="en-US" sz="1800" b="1" dirty="0">
                <a:latin typeface="Calibri"/>
                <a:sym typeface="Calibri"/>
              </a:rPr>
              <a:t>2. Part B – The Economic </a:t>
            </a:r>
            <a:r>
              <a:rPr lang="en-US" sz="1800" b="1" dirty="0" smtClean="0">
                <a:latin typeface="Calibri"/>
                <a:sym typeface="Calibri"/>
              </a:rPr>
              <a:t>Landscape</a:t>
            </a:r>
            <a:endParaRPr lang="en-US" sz="1800" b="1" dirty="0">
              <a:latin typeface="Calibri"/>
              <a:sym typeface="Calibri"/>
            </a:endParaRPr>
          </a:p>
        </p:txBody>
      </p:sp>
      <p:sp>
        <p:nvSpPr>
          <p:cNvPr id="28" name="Rectangle 27">
            <a:hlinkClick r:id="rId13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317750" y="3070225"/>
            <a:ext cx="4344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207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defTabSz="914400">
              <a:buClrTx/>
              <a:buSzTx/>
              <a:buNone/>
            </a:pPr>
            <a:r>
              <a:rPr lang="en-US" sz="1800" dirty="0">
                <a:latin typeface="Calibri"/>
                <a:sym typeface="Calibri"/>
              </a:rPr>
              <a:t>3. Part C – Developments 2009 </a:t>
            </a:r>
            <a:r>
              <a:rPr lang="en-US" sz="1800">
                <a:latin typeface="Calibri"/>
                <a:sym typeface="Calibri"/>
              </a:rPr>
              <a:t>- </a:t>
            </a:r>
            <a:r>
              <a:rPr lang="en-US" sz="1800" smtClean="0">
                <a:latin typeface="Calibri"/>
                <a:sym typeface="Calibri"/>
              </a:rPr>
              <a:t>2012</a:t>
            </a:r>
            <a:endParaRPr lang="en-US" sz="1800" dirty="0">
              <a:latin typeface="Calibri"/>
              <a:sym typeface="Calibri"/>
            </a:endParaRPr>
          </a:p>
        </p:txBody>
      </p:sp>
      <p:sp>
        <p:nvSpPr>
          <p:cNvPr id="33" name="Rectangle 32">
            <a:hlinkClick r:id="rId14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317750" y="3778250"/>
            <a:ext cx="4344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207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defTabSz="914400">
              <a:buClrTx/>
              <a:buSzTx/>
              <a:buNone/>
            </a:pPr>
            <a:r>
              <a:rPr lang="en-US" sz="1800" dirty="0">
                <a:latin typeface="Calibri"/>
                <a:sym typeface="Calibri"/>
              </a:rPr>
              <a:t>4. Part D – </a:t>
            </a:r>
            <a:r>
              <a:rPr lang="en-US" sz="1800">
                <a:latin typeface="Calibri"/>
                <a:sym typeface="Calibri"/>
              </a:rPr>
              <a:t>Future </a:t>
            </a:r>
            <a:r>
              <a:rPr lang="en-US" sz="1800" smtClean="0">
                <a:latin typeface="Calibri"/>
                <a:sym typeface="Calibri"/>
              </a:rPr>
              <a:t>prospects</a:t>
            </a:r>
            <a:endParaRPr lang="en-US" sz="1800" dirty="0">
              <a:latin typeface="Calibri"/>
              <a:sym typeface="Calibri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3966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57226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The Economic Landscape - GDP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38" y="1601236"/>
            <a:ext cx="4302125" cy="738664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After a sharp decrease in GDP following the collapse of the banking sector Iceland’s economy is back on a positive growth track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1133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10" y="2546348"/>
            <a:ext cx="4781398" cy="311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8"/>
          <p:cNvSpPr txBox="1">
            <a:spLocks/>
          </p:cNvSpPr>
          <p:nvPr/>
        </p:nvSpPr>
        <p:spPr>
          <a:xfrm>
            <a:off x="6124910" y="2494268"/>
            <a:ext cx="225709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>
                <a:latin typeface="Calibri" pitchFamily="34" charset="0"/>
              </a:rPr>
              <a:t>The GDP dropped by 10.4% between 2008-2010 and is now roughly at it’s 2006 level. 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It </a:t>
            </a:r>
            <a:r>
              <a:rPr lang="en-US" dirty="0">
                <a:latin typeface="Calibri" pitchFamily="34" charset="0"/>
              </a:rPr>
              <a:t>is projected that it will reach it’s pre-recession peak in 2015 </a:t>
            </a:r>
          </a:p>
        </p:txBody>
      </p:sp>
    </p:spTree>
    <p:extLst>
      <p:ext uri="{BB962C8B-B14F-4D97-AF65-F5344CB8AC3E}">
        <p14:creationId xmlns:p14="http://schemas.microsoft.com/office/powerpoint/2010/main" val="19319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38668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The Economic Landscape - GDP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488" y="1601236"/>
            <a:ext cx="4302125" cy="738664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Iceland’s living standards remain fairly high in international context, measured by PPP adjusted GDP per capita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1235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43797"/>
            <a:ext cx="4809944" cy="313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8"/>
          <p:cNvSpPr txBox="1">
            <a:spLocks/>
          </p:cNvSpPr>
          <p:nvPr/>
        </p:nvSpPr>
        <p:spPr>
          <a:xfrm>
            <a:off x="6124910" y="2494268"/>
            <a:ext cx="225709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 smtClean="0">
                <a:latin typeface="Calibri" pitchFamily="34" charset="0"/>
              </a:rPr>
              <a:t>Iceland ranks 12th </a:t>
            </a:r>
            <a:r>
              <a:rPr lang="en-US" dirty="0">
                <a:latin typeface="Calibri" pitchFamily="34" charset="0"/>
              </a:rPr>
              <a:t>among </a:t>
            </a:r>
            <a:r>
              <a:rPr lang="en-US" dirty="0" smtClean="0">
                <a:latin typeface="Calibri" pitchFamily="34" charset="0"/>
              </a:rPr>
              <a:t>OECD countries measured by PPP adjusted GDP per capita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Living standards remain close to Iceland’s neighboring countries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09013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The Economic Landscape – State Debt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1572661"/>
            <a:ext cx="4302125" cy="738664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State debt increased dramatically in 2008 and still remains high. The ratio is predicted to decrease in coming years mainly due to increase in GDP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1337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68" y="2446256"/>
            <a:ext cx="4807858" cy="313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8"/>
          <p:cNvSpPr txBox="1">
            <a:spLocks/>
          </p:cNvSpPr>
          <p:nvPr/>
        </p:nvSpPr>
        <p:spPr>
          <a:xfrm>
            <a:off x="6124910" y="2494268"/>
            <a:ext cx="225709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 smtClean="0">
                <a:latin typeface="Calibri" pitchFamily="34" charset="0"/>
              </a:rPr>
              <a:t>Gross public debt is currently close to 100% of GDP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As the Government holds more assets than pre-crisis, the difference between gross and net debt has increased 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59231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The Economic Landscape – State Debt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938" y="1546203"/>
            <a:ext cx="4302125" cy="738664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Scheduled repayments of foreign loans beyond Treasury indicate that repayments will be </a:t>
            </a:r>
            <a:r>
              <a:rPr lang="en-US" b="1" dirty="0" smtClean="0">
                <a:solidFill>
                  <a:schemeClr val="accent3"/>
                </a:solidFill>
                <a:latin typeface="Calibri" pitchFamily="34" charset="0"/>
              </a:rPr>
              <a:t>steep </a:t>
            </a:r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in 2015 and 2016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144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566856"/>
            <a:ext cx="5332412" cy="311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8"/>
          <p:cNvSpPr txBox="1">
            <a:spLocks/>
          </p:cNvSpPr>
          <p:nvPr/>
        </p:nvSpPr>
        <p:spPr>
          <a:xfrm>
            <a:off x="6124910" y="2494268"/>
            <a:ext cx="225709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 smtClean="0">
                <a:latin typeface="Calibri" pitchFamily="34" charset="0"/>
              </a:rPr>
              <a:t>Largest component in the aggregated repayment schedule is a bond between </a:t>
            </a:r>
            <a:r>
              <a:rPr lang="en-US" dirty="0" err="1" smtClean="0">
                <a:latin typeface="Calibri" pitchFamily="34" charset="0"/>
              </a:rPr>
              <a:t>Landsbanki</a:t>
            </a:r>
            <a:r>
              <a:rPr lang="en-US" dirty="0" smtClean="0">
                <a:latin typeface="Calibri" pitchFamily="34" charset="0"/>
              </a:rPr>
              <a:t> and its foreign creditors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Additionally, publically owned energy companies have significant amounts outstanding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791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The Economic Landscape – State Debt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213" y="1601236"/>
            <a:ext cx="4302125" cy="492443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Scheduled repayments of the Treasury indicate significant burden in 2016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154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307991"/>
            <a:ext cx="5004919" cy="326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8"/>
          <p:cNvSpPr txBox="1">
            <a:spLocks/>
          </p:cNvSpPr>
          <p:nvPr/>
        </p:nvSpPr>
        <p:spPr>
          <a:xfrm>
            <a:off x="6124910" y="2494268"/>
            <a:ext cx="22570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 smtClean="0">
                <a:latin typeface="Calibri" pitchFamily="34" charset="0"/>
              </a:rPr>
              <a:t>Despite its debt burden, the Government has successfully secured foreign denominated funding on international markets post-crisis 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3775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The Economic Landscape – Households and Corporations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88" y="1601236"/>
            <a:ext cx="4302125" cy="738664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Although unemployment has reduced from its peak, </a:t>
            </a:r>
            <a:r>
              <a:rPr lang="en-US" b="1" dirty="0" smtClean="0">
                <a:solidFill>
                  <a:schemeClr val="accent3"/>
                </a:solidFill>
                <a:latin typeface="Calibri" pitchFamily="34" charset="0"/>
              </a:rPr>
              <a:t>it has not been sufficiently driven by new job creation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174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373201"/>
            <a:ext cx="4940572" cy="322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8"/>
          <p:cNvSpPr txBox="1">
            <a:spLocks/>
          </p:cNvSpPr>
          <p:nvPr/>
        </p:nvSpPr>
        <p:spPr>
          <a:xfrm>
            <a:off x="6124910" y="2494268"/>
            <a:ext cx="225709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 smtClean="0">
                <a:latin typeface="Calibri" pitchFamily="34" charset="0"/>
              </a:rPr>
              <a:t>Unemployment reached its peak in 2010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Although some of the reduction in unemployment can be attributed to new job creation, a larger part of it is driven by individuals leaving the labor market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03574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The Economic Landscape – Households and Corporations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88" y="1601236"/>
            <a:ext cx="4302125" cy="492443"/>
          </a:xfrm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  <a:latin typeface="Calibri" pitchFamily="34" charset="0"/>
              </a:rPr>
              <a:t>Following a sharp drop in value, the real estate market is back on a recovery path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184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54" y="2206171"/>
            <a:ext cx="4981901" cy="325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8"/>
          <p:cNvSpPr txBox="1">
            <a:spLocks/>
          </p:cNvSpPr>
          <p:nvPr/>
        </p:nvSpPr>
        <p:spPr>
          <a:xfrm>
            <a:off x="6124910" y="2494268"/>
            <a:ext cx="225709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 smtClean="0">
                <a:latin typeface="Calibri" pitchFamily="34" charset="0"/>
              </a:rPr>
              <a:t>Real house prices have dropped by a third from its peak in 2007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Housing market has stabilized and is currently close to late 2004 levels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6008425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40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800" dirty="0" err="1" smtClean="0">
              <a:solidFill>
                <a:schemeClr val="tx1"/>
              </a:solidFill>
              <a:latin typeface="Calibri"/>
              <a:ea typeface="ＭＳ Ｐゴシック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234406"/>
            <a:ext cx="8528313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noProof="0" smtClean="0">
                <a:latin typeface="Calibri" pitchFamily="34" charset="0"/>
              </a:rPr>
              <a:t>Overview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317750" y="1654175"/>
            <a:ext cx="4344988" cy="708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0488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sz="1800" b="1" dirty="0" smtClean="0">
                <a:latin typeface="Calibri"/>
                <a:sym typeface="Calibri"/>
              </a:rPr>
              <a:t>1. Part A – Developments 2012-2013</a:t>
            </a:r>
          </a:p>
        </p:txBody>
      </p:sp>
      <p:sp>
        <p:nvSpPr>
          <p:cNvPr id="24" name="Rectangle 23">
            <a:hlinkClick r:id="rId12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317750" y="2362200"/>
            <a:ext cx="4344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207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defTabSz="914400">
              <a:buClrTx/>
              <a:buSzTx/>
              <a:buNone/>
            </a:pPr>
            <a:r>
              <a:rPr lang="en-US" sz="1800" dirty="0">
                <a:latin typeface="Calibri"/>
                <a:sym typeface="Calibri"/>
              </a:rPr>
              <a:t>2. Part B – The </a:t>
            </a:r>
            <a:r>
              <a:rPr lang="en-US" sz="1800">
                <a:latin typeface="Calibri"/>
                <a:sym typeface="Calibri"/>
              </a:rPr>
              <a:t>Economic </a:t>
            </a:r>
            <a:r>
              <a:rPr lang="en-US" sz="1800" smtClean="0">
                <a:latin typeface="Calibri"/>
                <a:sym typeface="Calibri"/>
              </a:rPr>
              <a:t>Landscape</a:t>
            </a:r>
            <a:endParaRPr lang="en-US" sz="1800" dirty="0">
              <a:latin typeface="Calibri"/>
              <a:sym typeface="Calibri"/>
            </a:endParaRPr>
          </a:p>
        </p:txBody>
      </p:sp>
      <p:sp>
        <p:nvSpPr>
          <p:cNvPr id="29" name="Rectangle 28">
            <a:hlinkClick r:id="rId13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317750" y="3070225"/>
            <a:ext cx="4344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207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defTabSz="914400">
              <a:buClrTx/>
              <a:buSzTx/>
              <a:buNone/>
            </a:pPr>
            <a:r>
              <a:rPr lang="en-US" sz="1800" dirty="0">
                <a:latin typeface="Calibri"/>
                <a:sym typeface="Calibri"/>
              </a:rPr>
              <a:t>3. Part C – Developments 2009 </a:t>
            </a:r>
            <a:r>
              <a:rPr lang="en-US" sz="1800">
                <a:latin typeface="Calibri"/>
                <a:sym typeface="Calibri"/>
              </a:rPr>
              <a:t>- </a:t>
            </a:r>
            <a:r>
              <a:rPr lang="en-US" sz="1800" smtClean="0">
                <a:latin typeface="Calibri"/>
                <a:sym typeface="Calibri"/>
              </a:rPr>
              <a:t>2012</a:t>
            </a:r>
            <a:endParaRPr lang="en-US" sz="1800" dirty="0">
              <a:latin typeface="Calibri"/>
              <a:sym typeface="Calibri"/>
            </a:endParaRPr>
          </a:p>
        </p:txBody>
      </p:sp>
      <p:sp>
        <p:nvSpPr>
          <p:cNvPr id="34" name="Rectangle 33">
            <a:hlinkClick r:id="rId14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317750" y="3778250"/>
            <a:ext cx="4344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207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defTabSz="914400">
              <a:buClrTx/>
              <a:buSzTx/>
              <a:buNone/>
            </a:pPr>
            <a:r>
              <a:rPr lang="en-US" sz="1800" dirty="0">
                <a:latin typeface="Calibri"/>
                <a:sym typeface="Calibri"/>
              </a:rPr>
              <a:t>4. Part D – </a:t>
            </a:r>
            <a:r>
              <a:rPr lang="en-US" sz="1800">
                <a:latin typeface="Calibri"/>
                <a:sym typeface="Calibri"/>
              </a:rPr>
              <a:t>Future </a:t>
            </a:r>
            <a:r>
              <a:rPr lang="en-US" sz="1800" smtClean="0">
                <a:latin typeface="Calibri"/>
                <a:sym typeface="Calibri"/>
              </a:rPr>
              <a:t>prospects</a:t>
            </a:r>
            <a:endParaRPr lang="en-US" sz="1800" dirty="0">
              <a:latin typeface="Calibri"/>
              <a:sym typeface="Calibri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627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44950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The Economic Landscape – Households and Corporations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01236"/>
            <a:ext cx="4302125" cy="492443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Household debt level is considered sustainable, although it is high in international comparison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195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173931"/>
            <a:ext cx="5324474" cy="347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8"/>
          <p:cNvSpPr txBox="1">
            <a:spLocks/>
          </p:cNvSpPr>
          <p:nvPr/>
        </p:nvSpPr>
        <p:spPr>
          <a:xfrm>
            <a:off x="6124910" y="2494268"/>
            <a:ext cx="22570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 smtClean="0">
                <a:latin typeface="Calibri" pitchFamily="34" charset="0"/>
              </a:rPr>
              <a:t>Current household debt in Iceland is approximately 115% of GDP compared to an OECD mean of approximately 75%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42890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The Economic Landscape – Households and Corporations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913" y="1591711"/>
            <a:ext cx="4302125" cy="492443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Although still high in historical context, loan defaults have decreased </a:t>
            </a:r>
            <a:r>
              <a:rPr lang="en-US" b="1" dirty="0">
                <a:solidFill>
                  <a:schemeClr val="accent3"/>
                </a:solidFill>
                <a:latin typeface="Calibri" pitchFamily="34" charset="0"/>
              </a:rPr>
              <a:t>substantially since </a:t>
            </a:r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2009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205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226333"/>
            <a:ext cx="5121217" cy="334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8"/>
          <p:cNvSpPr txBox="1">
            <a:spLocks/>
          </p:cNvSpPr>
          <p:nvPr/>
        </p:nvSpPr>
        <p:spPr>
          <a:xfrm>
            <a:off x="6124910" y="2494268"/>
            <a:ext cx="225709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 smtClean="0">
                <a:latin typeface="Calibri" pitchFamily="34" charset="0"/>
              </a:rPr>
              <a:t>Debt restructuring has proven successful and non-performing loans have reduced by more than half</a:t>
            </a:r>
          </a:p>
        </p:txBody>
      </p:sp>
    </p:spTree>
    <p:extLst>
      <p:ext uri="{BB962C8B-B14F-4D97-AF65-F5344CB8AC3E}">
        <p14:creationId xmlns:p14="http://schemas.microsoft.com/office/powerpoint/2010/main" val="33424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1239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The Economic Landscape – Stock Market and Pension System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88" y="1601236"/>
            <a:ext cx="4414837" cy="492443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Stock market volume and returns indicate increasing appetite from investors for equity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297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2533650"/>
            <a:ext cx="5340259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8"/>
          <p:cNvSpPr txBox="1">
            <a:spLocks/>
          </p:cNvSpPr>
          <p:nvPr/>
        </p:nvSpPr>
        <p:spPr>
          <a:xfrm>
            <a:off x="6124910" y="2494268"/>
            <a:ext cx="225709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 smtClean="0">
                <a:latin typeface="Calibri" pitchFamily="34" charset="0"/>
              </a:rPr>
              <a:t>The stock market is still small compared to pre-crisis level in terms of volume and aggregated market cap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However, new listings have picked up and volume is gradually increasing</a:t>
            </a:r>
          </a:p>
        </p:txBody>
      </p:sp>
    </p:spTree>
    <p:extLst>
      <p:ext uri="{BB962C8B-B14F-4D97-AF65-F5344CB8AC3E}">
        <p14:creationId xmlns:p14="http://schemas.microsoft.com/office/powerpoint/2010/main" val="24317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734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The Economic Landscape – Stock Market and Pension System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43" y="1601236"/>
            <a:ext cx="4302125" cy="492443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Net assets of the pension system have increased above pre-crisis level.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225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43" y="2388728"/>
            <a:ext cx="4932832" cy="321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88"/>
          <p:cNvSpPr txBox="1">
            <a:spLocks/>
          </p:cNvSpPr>
          <p:nvPr/>
        </p:nvSpPr>
        <p:spPr>
          <a:xfrm>
            <a:off x="6124910" y="2494268"/>
            <a:ext cx="225709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 smtClean="0">
                <a:latin typeface="Calibri" pitchFamily="34" charset="0"/>
              </a:rPr>
              <a:t>Aggregated assets of Iceland’s pension system are among the highest in the world, reaching approximately 140% of GDP in 2012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Foreign </a:t>
            </a:r>
            <a:r>
              <a:rPr lang="en-US" dirty="0">
                <a:latin typeface="Calibri" pitchFamily="34" charset="0"/>
              </a:rPr>
              <a:t>securities remains only </a:t>
            </a:r>
            <a:r>
              <a:rPr lang="en-US" dirty="0" smtClean="0">
                <a:latin typeface="Calibri" pitchFamily="34" charset="0"/>
              </a:rPr>
              <a:t>32% </a:t>
            </a:r>
            <a:r>
              <a:rPr lang="en-US" dirty="0">
                <a:latin typeface="Calibri" pitchFamily="34" charset="0"/>
              </a:rPr>
              <a:t>of total assets, well below the 50% maximum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60220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The Economic Landscape – Monetary Policy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713" y="1601236"/>
            <a:ext cx="4302125" cy="738664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Inflation is currently coming close to its targeted level of 2,5% after a long period well above the target.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236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49" y="2459385"/>
            <a:ext cx="5050399" cy="302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88"/>
          <p:cNvSpPr txBox="1">
            <a:spLocks/>
          </p:cNvSpPr>
          <p:nvPr/>
        </p:nvSpPr>
        <p:spPr>
          <a:xfrm>
            <a:off x="6124910" y="2494268"/>
            <a:ext cx="225709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 smtClean="0">
                <a:latin typeface="Calibri" pitchFamily="34" charset="0"/>
              </a:rPr>
              <a:t>Inflation reached a peak following the crisis at close to 18%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Prices have gradually stabilized, although the inflation rate has remained above CB’s target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41504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The Economic Landscape – Monetary Policy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1601236"/>
            <a:ext cx="4302125" cy="492443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After a sharp depreciation the exchange rate has remained fairly stable over the past three years.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246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4" y="2329197"/>
            <a:ext cx="4729390" cy="308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88"/>
          <p:cNvSpPr txBox="1">
            <a:spLocks/>
          </p:cNvSpPr>
          <p:nvPr/>
        </p:nvSpPr>
        <p:spPr>
          <a:xfrm>
            <a:off x="6124910" y="2494268"/>
            <a:ext cx="225709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 smtClean="0">
                <a:latin typeface="Calibri" pitchFamily="34" charset="0"/>
              </a:rPr>
              <a:t>The ISK depreciated </a:t>
            </a:r>
            <a:r>
              <a:rPr lang="en-US" dirty="0">
                <a:latin typeface="Calibri" pitchFamily="34" charset="0"/>
              </a:rPr>
              <a:t>by 53% over a 28 month </a:t>
            </a:r>
            <a:r>
              <a:rPr lang="en-US" dirty="0" smtClean="0">
                <a:latin typeface="Calibri" pitchFamily="34" charset="0"/>
              </a:rPr>
              <a:t>period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in 2007-2009</a:t>
            </a:r>
            <a:endParaRPr lang="en-US" dirty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The </a:t>
            </a:r>
            <a:r>
              <a:rPr lang="en-US" dirty="0" smtClean="0">
                <a:latin typeface="Calibri" pitchFamily="34" charset="0"/>
              </a:rPr>
              <a:t>current capital </a:t>
            </a:r>
            <a:r>
              <a:rPr lang="en-US" dirty="0">
                <a:latin typeface="Calibri" pitchFamily="34" charset="0"/>
              </a:rPr>
              <a:t>restrictions </a:t>
            </a:r>
            <a:r>
              <a:rPr lang="en-US" dirty="0" smtClean="0">
                <a:latin typeface="Calibri" pitchFamily="34" charset="0"/>
              </a:rPr>
              <a:t>hinder </a:t>
            </a:r>
            <a:r>
              <a:rPr lang="en-US" dirty="0">
                <a:latin typeface="Calibri" pitchFamily="34" charset="0"/>
              </a:rPr>
              <a:t>the krona from depreciating </a:t>
            </a:r>
            <a:r>
              <a:rPr lang="en-US" dirty="0" smtClean="0">
                <a:latin typeface="Calibri" pitchFamily="34" charset="0"/>
              </a:rPr>
              <a:t>further</a:t>
            </a:r>
            <a:r>
              <a:rPr lang="en-US" dirty="0">
                <a:latin typeface="Calibri" pitchFamily="34" charset="0"/>
              </a:rPr>
              <a:t>. 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exchange rate </a:t>
            </a:r>
            <a:r>
              <a:rPr lang="en-US" dirty="0" smtClean="0">
                <a:latin typeface="Calibri" pitchFamily="34" charset="0"/>
              </a:rPr>
              <a:t>has </a:t>
            </a:r>
            <a:r>
              <a:rPr lang="en-US" dirty="0">
                <a:latin typeface="Calibri" pitchFamily="34" charset="0"/>
              </a:rPr>
              <a:t>significant impact on the inflation rate.</a:t>
            </a:r>
          </a:p>
        </p:txBody>
      </p:sp>
    </p:spTree>
    <p:extLst>
      <p:ext uri="{BB962C8B-B14F-4D97-AF65-F5344CB8AC3E}">
        <p14:creationId xmlns:p14="http://schemas.microsoft.com/office/powerpoint/2010/main" val="34962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25605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The Economic Landscape – Monetary Policy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38" y="1563136"/>
            <a:ext cx="4302125" cy="738664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Due to the capital restrictions there are effectively two different exchange rates on the krona, offshore and onshore/domestic.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401581"/>
            <a:ext cx="4994275" cy="325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8"/>
          <p:cNvSpPr txBox="1">
            <a:spLocks/>
          </p:cNvSpPr>
          <p:nvPr/>
        </p:nvSpPr>
        <p:spPr>
          <a:xfrm>
            <a:off x="6124910" y="2494268"/>
            <a:ext cx="225709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 smtClean="0">
                <a:latin typeface="Calibri" pitchFamily="34" charset="0"/>
              </a:rPr>
              <a:t>Domestic exchange rate has remained fairly stable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Price formation of the offshore exchange rate is limited but gives an indication that divergence still exists between the domestic and international value of the ISK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4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14889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The Economic Landscape – Monetary Policy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863" y="1601236"/>
            <a:ext cx="4302125" cy="738664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In order to reduce pressure from volatile krona assets the Central Bank has held several ISK purchase auctions.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266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35" y="2686617"/>
            <a:ext cx="4787931" cy="312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8"/>
          <p:cNvSpPr txBox="1">
            <a:spLocks/>
          </p:cNvSpPr>
          <p:nvPr/>
        </p:nvSpPr>
        <p:spPr>
          <a:xfrm>
            <a:off x="6124910" y="2494268"/>
            <a:ext cx="225709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>
                <a:latin typeface="Calibri" pitchFamily="34" charset="0"/>
              </a:rPr>
              <a:t>The central bank estimates that volatile krona assets are equal to 22% of GDP or ISK 367 billions. 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By buying and selling ISK simultaneously, the Central Bank is swapping volatile capital for long term investors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60876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The Economic Landscape – Competitiveness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163" y="1601236"/>
            <a:ext cx="4302125" cy="738664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The competitiveness of the Iceland’s economy has decreased and is currently ranked no. 29 out of 60 countries. 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277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93" y="2417445"/>
            <a:ext cx="4908732" cy="306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8"/>
          <p:cNvSpPr txBox="1">
            <a:spLocks/>
          </p:cNvSpPr>
          <p:nvPr/>
        </p:nvSpPr>
        <p:spPr>
          <a:xfrm>
            <a:off x="6124910" y="2494268"/>
            <a:ext cx="225709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 smtClean="0">
                <a:latin typeface="Calibri" pitchFamily="34" charset="0"/>
              </a:rPr>
              <a:t>Overall performance has slightly improved over the past three years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Significant improvement has taken place in business efficiency and economic performance, but these have been counterbalanced by reduction in government efficiency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66098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>
                <a:latin typeface="Calibri" pitchFamily="34" charset="0"/>
              </a:rPr>
              <a:t>The Economic Landscape – Competitiveness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601236"/>
            <a:ext cx="4302125" cy="738664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Nonetheless, Iceland remains high on various indexes, showing its resilience despite the deep recession.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287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77" y="2398968"/>
            <a:ext cx="5050640" cy="329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8"/>
          <p:cNvSpPr txBox="1">
            <a:spLocks/>
          </p:cNvSpPr>
          <p:nvPr/>
        </p:nvSpPr>
        <p:spPr>
          <a:xfrm>
            <a:off x="6124910" y="2494268"/>
            <a:ext cx="225709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 smtClean="0">
                <a:latin typeface="Calibri" pitchFamily="34" charset="0"/>
              </a:rPr>
              <a:t>Gender equality and peace index are ranked highest in the world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Several other social parameters are among the highest in the world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The economic challenges have pulled down Iceland’s ranking on competiveness standards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53154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Developments 2012-2013: The Financial Sector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601236"/>
            <a:ext cx="4302125" cy="492443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The Financial Sector is significantly smaller than before the crisis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0928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8" y="2187112"/>
            <a:ext cx="4842933" cy="315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88"/>
          <p:cNvSpPr txBox="1">
            <a:spLocks/>
          </p:cNvSpPr>
          <p:nvPr/>
        </p:nvSpPr>
        <p:spPr>
          <a:xfrm>
            <a:off x="6115385" y="2179943"/>
            <a:ext cx="2114216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>
                <a:latin typeface="Calibri" pitchFamily="34" charset="0"/>
              </a:rPr>
              <a:t>Not only is the banking system much smaller than before but also simpler. The sector’s stake in Icelandic businesses is significantly lower than in previous years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0766292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981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800" dirty="0" err="1" smtClean="0">
              <a:solidFill>
                <a:schemeClr val="tx1"/>
              </a:solidFill>
              <a:latin typeface="Calibri"/>
              <a:ea typeface="ＭＳ Ｐゴシック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234406"/>
            <a:ext cx="8528313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noProof="0" smtClean="0">
                <a:latin typeface="Calibri" pitchFamily="34" charset="0"/>
              </a:rPr>
              <a:t>Overview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12" name="Rectangle 11">
            <a:hlinkClick r:id="rId12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317750" y="1654175"/>
            <a:ext cx="4344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0488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Tx/>
              <a:buNone/>
            </a:pPr>
            <a:r>
              <a:rPr lang="en-US" sz="1800" dirty="0" smtClean="0">
                <a:latin typeface="Calibri"/>
                <a:sym typeface="Calibri"/>
              </a:rPr>
              <a:t>1. Part A – Developments 2012-2013</a:t>
            </a:r>
          </a:p>
        </p:txBody>
      </p:sp>
      <p:sp>
        <p:nvSpPr>
          <p:cNvPr id="9" name="Rectangle 8">
            <a:hlinkClick r:id="rId13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317750" y="2362200"/>
            <a:ext cx="4344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207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defTabSz="914400">
              <a:buClrTx/>
              <a:buSzTx/>
              <a:buNone/>
            </a:pPr>
            <a:r>
              <a:rPr lang="en-US" sz="1800" dirty="0">
                <a:latin typeface="Calibri"/>
                <a:sym typeface="Calibri"/>
              </a:rPr>
              <a:t>2. Part B – The Economic </a:t>
            </a:r>
            <a:r>
              <a:rPr lang="en-US" sz="1800" dirty="0" smtClean="0">
                <a:latin typeface="Calibri"/>
                <a:sym typeface="Calibri"/>
              </a:rPr>
              <a:t>Landscape</a:t>
            </a:r>
            <a:endParaRPr lang="en-US" sz="1800" dirty="0">
              <a:latin typeface="Calibri"/>
              <a:sym typeface="Calibri"/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317750" y="3070225"/>
            <a:ext cx="4344988" cy="708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207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defTabSz="914400">
              <a:buClrTx/>
              <a:buSzTx/>
              <a:buNone/>
            </a:pPr>
            <a:r>
              <a:rPr lang="en-US" sz="1800" b="1" dirty="0">
                <a:latin typeface="Calibri"/>
                <a:sym typeface="Calibri"/>
              </a:rPr>
              <a:t>3. Part C – Developments 2009 - </a:t>
            </a:r>
            <a:r>
              <a:rPr lang="en-US" sz="1800" b="1" dirty="0" smtClean="0">
                <a:latin typeface="Calibri"/>
                <a:sym typeface="Calibri"/>
              </a:rPr>
              <a:t>2012</a:t>
            </a:r>
            <a:endParaRPr lang="en-US" sz="1800" b="1" dirty="0">
              <a:latin typeface="Calibri"/>
              <a:sym typeface="Calibri"/>
            </a:endParaRPr>
          </a:p>
        </p:txBody>
      </p:sp>
      <p:sp>
        <p:nvSpPr>
          <p:cNvPr id="19" name="Rectangle 18">
            <a:hlinkClick r:id="rId14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317750" y="3778250"/>
            <a:ext cx="4344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207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defTabSz="914400">
              <a:buClrTx/>
              <a:buSzTx/>
              <a:buNone/>
            </a:pPr>
            <a:r>
              <a:rPr lang="en-US" sz="1800" dirty="0">
                <a:latin typeface="Calibri"/>
                <a:sym typeface="Calibri"/>
              </a:rPr>
              <a:t>4. Part D – </a:t>
            </a:r>
            <a:r>
              <a:rPr lang="en-US" sz="1800">
                <a:latin typeface="Calibri"/>
                <a:sym typeface="Calibri"/>
              </a:rPr>
              <a:t>Future </a:t>
            </a:r>
            <a:r>
              <a:rPr lang="en-US" sz="1800" smtClean="0">
                <a:latin typeface="Calibri"/>
                <a:sym typeface="Calibri"/>
              </a:rPr>
              <a:t>prospects</a:t>
            </a:r>
            <a:endParaRPr lang="en-US" sz="1800" dirty="0">
              <a:latin typeface="Calibri"/>
              <a:sym typeface="Calibri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855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34228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/>
          </p:cNvSpPr>
          <p:nvPr/>
        </p:nvSpPr>
        <p:spPr bwMode="gray">
          <a:xfrm>
            <a:off x="354013" y="885825"/>
            <a:ext cx="8304212" cy="491902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Developments 2009-2012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6" name="Rectangle 88"/>
          <p:cNvSpPr txBox="1">
            <a:spLocks/>
          </p:cNvSpPr>
          <p:nvPr/>
        </p:nvSpPr>
        <p:spPr>
          <a:xfrm>
            <a:off x="657559" y="1046468"/>
            <a:ext cx="7848265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>
                <a:latin typeface="Calibri" pitchFamily="34" charset="0"/>
              </a:rPr>
              <a:t>After the collapse new equity was need to finance the Housing Financing Fund. The fund has received a total of ISK 46 bn.</a:t>
            </a:r>
          </a:p>
          <a:p>
            <a:pPr lvl="1"/>
            <a:endParaRPr lang="en-US" dirty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The Government set up a Banking agency, Icelandic State Financial Investments in august 2009. Its main objects is to control the State’s holding in financial undertakings</a:t>
            </a:r>
          </a:p>
          <a:p>
            <a:pPr lvl="1"/>
            <a:endParaRPr lang="en-US" dirty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The EFTA Court ruled that the Icelandic government was not obligated to repay UK and the Netherlands because of the online savings banks </a:t>
            </a:r>
            <a:r>
              <a:rPr lang="en-US" dirty="0" err="1">
                <a:latin typeface="Calibri" pitchFamily="34" charset="0"/>
              </a:rPr>
              <a:t>Icesave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lvl="1"/>
            <a:endParaRPr lang="en-US" dirty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IMF completed the 6th and the final review of Iceland’s economic performance in august 2012 making Iceland the first industrialized country to complete such a program</a:t>
            </a:r>
          </a:p>
          <a:p>
            <a:pPr lvl="1"/>
            <a:endParaRPr lang="en-US" dirty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On June 9th 2011 Iceland issued USD 1 billion worth of bonds due in 2016</a:t>
            </a:r>
          </a:p>
          <a:p>
            <a:pPr lvl="1"/>
            <a:endParaRPr lang="en-US" dirty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The Central Bank introduced in 2011 a new plan on capital controls, called the Investment Program</a:t>
            </a:r>
          </a:p>
          <a:p>
            <a:pPr lvl="1"/>
            <a:endParaRPr lang="en-US" dirty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In April 2010 the Special Investigation Committee delivered its report on whether any public officials were responsible for </a:t>
            </a:r>
            <a:r>
              <a:rPr lang="en-US" dirty="0" smtClean="0">
                <a:latin typeface="Calibri" pitchFamily="34" charset="0"/>
              </a:rPr>
              <a:t>misconduct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2463382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29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800" b="1" dirty="0" err="1" smtClean="0">
              <a:solidFill>
                <a:schemeClr val="tx1"/>
              </a:solidFill>
              <a:latin typeface="Calibri"/>
              <a:ea typeface="ＭＳ Ｐゴシック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234406"/>
            <a:ext cx="8528313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noProof="0" smtClean="0">
                <a:latin typeface="Calibri" pitchFamily="34" charset="0"/>
              </a:rPr>
              <a:t>Overview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10" name="Rectangle 9">
            <a:hlinkClick r:id="rId12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317750" y="1654175"/>
            <a:ext cx="4344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0488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Tx/>
              <a:buNone/>
            </a:pPr>
            <a:r>
              <a:rPr lang="en-US" sz="1800" dirty="0" smtClean="0">
                <a:latin typeface="Calibri"/>
                <a:sym typeface="Calibri"/>
              </a:rPr>
              <a:t>1. Part A – Developments 2012-2013</a:t>
            </a:r>
          </a:p>
        </p:txBody>
      </p:sp>
      <p:sp>
        <p:nvSpPr>
          <p:cNvPr id="11" name="Rectangle 10">
            <a:hlinkClick r:id="rId13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317750" y="2362200"/>
            <a:ext cx="4344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207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defTabSz="914400">
              <a:buClrTx/>
              <a:buSzTx/>
              <a:buNone/>
            </a:pPr>
            <a:r>
              <a:rPr lang="en-US" sz="1800" dirty="0">
                <a:latin typeface="Calibri"/>
                <a:sym typeface="Calibri"/>
              </a:rPr>
              <a:t>2. Part B – The Economic </a:t>
            </a:r>
            <a:r>
              <a:rPr lang="en-US" sz="1800" dirty="0" smtClean="0">
                <a:latin typeface="Calibri"/>
                <a:sym typeface="Calibri"/>
              </a:rPr>
              <a:t>Landscape</a:t>
            </a:r>
            <a:endParaRPr lang="en-US" sz="1800" dirty="0">
              <a:latin typeface="Calibri"/>
              <a:sym typeface="Calibri"/>
            </a:endParaRPr>
          </a:p>
        </p:txBody>
      </p:sp>
      <p:sp>
        <p:nvSpPr>
          <p:cNvPr id="13" name="Rectangle 12">
            <a:hlinkClick r:id="rId14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317750" y="3070225"/>
            <a:ext cx="4344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207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defTabSz="914400">
              <a:buClrTx/>
              <a:buSzTx/>
              <a:buNone/>
            </a:pPr>
            <a:r>
              <a:rPr lang="en-US" sz="1800" dirty="0">
                <a:latin typeface="Calibri"/>
                <a:sym typeface="Calibri"/>
              </a:rPr>
              <a:t>3. Part C – Developments 2009 - </a:t>
            </a:r>
            <a:r>
              <a:rPr lang="en-US" sz="1800" dirty="0" smtClean="0">
                <a:latin typeface="Calibri"/>
                <a:sym typeface="Calibri"/>
              </a:rPr>
              <a:t>2012</a:t>
            </a:r>
            <a:endParaRPr lang="en-US" sz="1800" dirty="0">
              <a:latin typeface="Calibri"/>
              <a:sym typeface="Calibri"/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317750" y="3778250"/>
            <a:ext cx="4344988" cy="708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92075" rIns="0" bIns="92075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defTabSz="914400">
              <a:buClrTx/>
              <a:buSzTx/>
              <a:buNone/>
            </a:pPr>
            <a:r>
              <a:rPr lang="en-US" sz="1800" b="1" dirty="0">
                <a:latin typeface="Calibri"/>
                <a:sym typeface="Calibri"/>
              </a:rPr>
              <a:t>4. Part D – Future </a:t>
            </a:r>
            <a:r>
              <a:rPr lang="en-US" sz="1800" b="1" dirty="0" smtClean="0">
                <a:latin typeface="Calibri"/>
                <a:sym typeface="Calibri"/>
              </a:rPr>
              <a:t>prospects</a:t>
            </a:r>
            <a:endParaRPr lang="en-US" sz="1800" b="1" dirty="0">
              <a:latin typeface="Calibri"/>
              <a:sym typeface="Calibri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561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19605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/>
          </p:cNvSpPr>
          <p:nvPr/>
        </p:nvSpPr>
        <p:spPr bwMode="gray">
          <a:xfrm>
            <a:off x="354013" y="885825"/>
            <a:ext cx="8304212" cy="491902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Future Prospects – Iceland Growth Forum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8" y="1391686"/>
            <a:ext cx="4302125" cy="1969770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  <a:latin typeface="Calibri" pitchFamily="34" charset="0"/>
              </a:rPr>
              <a:t>In short the Forum is a platform to promote factual discussion on ways to ignite long-term </a:t>
            </a:r>
            <a:r>
              <a:rPr lang="en-US" b="1" dirty="0" smtClean="0">
                <a:solidFill>
                  <a:schemeClr val="accent3"/>
                </a:solidFill>
                <a:latin typeface="Calibri" pitchFamily="34" charset="0"/>
              </a:rPr>
              <a:t>growth</a:t>
            </a:r>
            <a:endParaRPr lang="en-US" b="1" noProof="0" dirty="0" smtClean="0">
              <a:solidFill>
                <a:schemeClr val="accent3"/>
              </a:solidFill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noProof="0" dirty="0" smtClean="0">
                <a:latin typeface="Calibri" pitchFamily="34" charset="0"/>
              </a:rPr>
              <a:t>The forum, which was set up in January 2013 by the Prime Minister’s office, consist of political leaders, representatives of the business community, public administration, academics and the labor market.</a:t>
            </a:r>
          </a:p>
        </p:txBody>
      </p:sp>
      <p:pic>
        <p:nvPicPr>
          <p:cNvPr id="629762" name="Picture 2" descr="C:\Users\vidari\Downloads\Captu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82" y="3935683"/>
            <a:ext cx="4026693" cy="178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81625" y="1391686"/>
            <a:ext cx="295275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latin typeface="Calibri" pitchFamily="34" charset="0"/>
              </a:rPr>
              <a:t>The economic goals set by the Forum:</a:t>
            </a:r>
          </a:p>
          <a:p>
            <a:pPr marL="342900" indent="-342900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kern="0" dirty="0" smtClean="0">
                <a:latin typeface="Calibri" pitchFamily="34" charset="0"/>
              </a:rPr>
              <a:t>Average GDP growth of 3,5% until 2030</a:t>
            </a:r>
          </a:p>
          <a:p>
            <a:pPr marL="342900" indent="-342900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kern="0" dirty="0" smtClean="0">
                <a:latin typeface="Calibri" pitchFamily="34" charset="0"/>
              </a:rPr>
              <a:t>Government debt below 60% of GDP before 2030</a:t>
            </a:r>
          </a:p>
          <a:p>
            <a:pPr marL="342900" indent="-342900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kern="0" dirty="0" smtClean="0">
                <a:latin typeface="Calibri" pitchFamily="34" charset="0"/>
              </a:rPr>
              <a:t>Price stabilization with average inflation 2,5% until 2030</a:t>
            </a:r>
            <a:endParaRPr lang="en-US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14724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0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gray">
          <a:xfrm>
            <a:off x="354013" y="885825"/>
            <a:ext cx="8304212" cy="491902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>
                <a:latin typeface="Calibri" pitchFamily="34" charset="0"/>
              </a:rPr>
              <a:t>Future Prospects – </a:t>
            </a:r>
            <a:r>
              <a:rPr lang="en-US" noProof="0" smtClean="0">
                <a:latin typeface="Calibri" pitchFamily="34" charset="0"/>
              </a:rPr>
              <a:t>The McKinsey &amp; Company Report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626" y="1229761"/>
            <a:ext cx="6677024" cy="1231106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McKinsey &amp; Company published a report in October 2012 ,,</a:t>
            </a:r>
            <a:r>
              <a:rPr lang="en-US" b="1" i="1" noProof="0" dirty="0" smtClean="0">
                <a:solidFill>
                  <a:schemeClr val="accent3"/>
                </a:solidFill>
                <a:latin typeface="Calibri" pitchFamily="34" charset="0"/>
              </a:rPr>
              <a:t>Charting a Growth Path for Iceland”.</a:t>
            </a:r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 </a:t>
            </a:r>
          </a:p>
          <a:p>
            <a:endParaRPr lang="en-US" b="1" dirty="0">
              <a:solidFill>
                <a:schemeClr val="accent3"/>
              </a:solidFill>
              <a:latin typeface="Calibri" pitchFamily="34" charset="0"/>
            </a:endParaRPr>
          </a:p>
          <a:p>
            <a:r>
              <a:rPr lang="en-US" noProof="0" dirty="0" smtClean="0">
                <a:latin typeface="Calibri" pitchFamily="34" charset="0"/>
              </a:rPr>
              <a:t>The report’s main messages are that Iceland productivity lags behind our peer nations. McKinsey split the Icelandic economy into three main sectors:</a:t>
            </a:r>
            <a:endParaRPr lang="en-US" noProof="0" dirty="0">
              <a:latin typeface="Calibri" pitchFamily="34" charset="0"/>
            </a:endParaRPr>
          </a:p>
        </p:txBody>
      </p:sp>
      <p:pic>
        <p:nvPicPr>
          <p:cNvPr id="6307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94374"/>
            <a:ext cx="4401430" cy="291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6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53426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1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gray">
          <a:xfrm>
            <a:off x="354013" y="1066800"/>
            <a:ext cx="8304212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234406"/>
            <a:ext cx="8528313" cy="738664"/>
          </a:xfrm>
        </p:spPr>
        <p:txBody>
          <a:bodyPr/>
          <a:lstStyle/>
          <a:p>
            <a:r>
              <a:rPr lang="en-US" noProof="0" dirty="0">
                <a:latin typeface="Calibri" pitchFamily="34" charset="0"/>
              </a:rPr>
              <a:t>Future Prospects </a:t>
            </a:r>
            <a:r>
              <a:rPr lang="en-US" noProof="0" dirty="0" smtClean="0">
                <a:latin typeface="Calibri" pitchFamily="34" charset="0"/>
              </a:rPr>
              <a:t>– The Iceland Chamber of Commerce Action Handbook</a:t>
            </a:r>
            <a:endParaRPr lang="en-US" noProof="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1499128"/>
            <a:ext cx="6915149" cy="1231106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In February 2013 the Iceland Chamber of Commerce published a report called The Action Handbook.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noProof="0" dirty="0" smtClean="0">
                <a:latin typeface="Calibri" pitchFamily="34" charset="0"/>
              </a:rPr>
              <a:t>The Handbook introduces 13 initiatives to increase efficiency and productivity in the Icelandic economy.</a:t>
            </a:r>
            <a:endParaRPr lang="en-US" noProof="0" dirty="0">
              <a:latin typeface="Calibri" pitchFamily="34" charset="0"/>
            </a:endParaRPr>
          </a:p>
        </p:txBody>
      </p:sp>
      <p:pic>
        <p:nvPicPr>
          <p:cNvPr id="6318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865271"/>
            <a:ext cx="2028826" cy="26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3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20428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/>
          </p:cNvSpPr>
          <p:nvPr/>
        </p:nvSpPr>
        <p:spPr bwMode="gray">
          <a:xfrm>
            <a:off x="354013" y="895350"/>
            <a:ext cx="8304212" cy="491902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62" y="4458736"/>
            <a:ext cx="4302125" cy="984885"/>
          </a:xfrm>
        </p:spPr>
        <p:txBody>
          <a:bodyPr/>
          <a:lstStyle/>
          <a:p>
            <a:r>
              <a:rPr lang="en-US" noProof="0" dirty="0" smtClean="0">
                <a:latin typeface="Calibri" pitchFamily="34" charset="0"/>
              </a:rPr>
              <a:t>The full report with further details is available at </a:t>
            </a:r>
            <a:r>
              <a:rPr lang="en-US" noProof="0" dirty="0" smtClean="0">
                <a:latin typeface="Calibri" pitchFamily="34" charset="0"/>
                <a:hlinkClick r:id="rId6"/>
              </a:rPr>
              <a:t>chamber.is/</a:t>
            </a:r>
            <a:r>
              <a:rPr lang="en-US" noProof="0" dirty="0" err="1" smtClean="0">
                <a:latin typeface="Calibri" pitchFamily="34" charset="0"/>
                <a:hlinkClick r:id="rId6"/>
              </a:rPr>
              <a:t>statusreport</a:t>
            </a:r>
            <a:r>
              <a:rPr lang="en-US" noProof="0" dirty="0" smtClean="0">
                <a:latin typeface="Calibri" pitchFamily="34" charset="0"/>
              </a:rPr>
              <a:t>.</a:t>
            </a:r>
          </a:p>
          <a:p>
            <a:endParaRPr lang="en-US" noProof="0" dirty="0" smtClean="0">
              <a:latin typeface="Calibri" pitchFamily="34" charset="0"/>
            </a:endParaRPr>
          </a:p>
          <a:p>
            <a:r>
              <a:rPr lang="en-US" noProof="0" dirty="0" smtClean="0">
                <a:latin typeface="Calibri" pitchFamily="34" charset="0"/>
              </a:rPr>
              <a:t>A mailing list is available at </a:t>
            </a:r>
            <a:r>
              <a:rPr lang="en-US" noProof="0" dirty="0" smtClean="0">
                <a:latin typeface="Calibri" pitchFamily="34" charset="0"/>
                <a:hlinkClick r:id="rId7"/>
              </a:rPr>
              <a:t>chamber.is/</a:t>
            </a:r>
            <a:r>
              <a:rPr lang="en-US" noProof="0" dirty="0" err="1" smtClean="0">
                <a:latin typeface="Calibri" pitchFamily="34" charset="0"/>
                <a:hlinkClick r:id="rId7"/>
              </a:rPr>
              <a:t>mailinglist</a:t>
            </a:r>
            <a:r>
              <a:rPr lang="en-US" noProof="0" dirty="0" smtClean="0">
                <a:latin typeface="Calibri" pitchFamily="34" charset="0"/>
              </a:rPr>
              <a:t>.</a:t>
            </a:r>
            <a:endParaRPr lang="en-US" noProof="0" dirty="0">
              <a:latin typeface="Calibri" pitchFamily="34" charset="0"/>
            </a:endParaRPr>
          </a:p>
        </p:txBody>
      </p:sp>
      <p:pic>
        <p:nvPicPr>
          <p:cNvPr id="632834" name="Picture 2" descr="S:\VI-GOGN\Útgáfumál\Skýrslur\Status report\2013\Mynd\Status report - 2013 - forsida - 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78">
            <a:off x="5532718" y="1621431"/>
            <a:ext cx="2826572" cy="370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563" y="1112630"/>
            <a:ext cx="447992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Although </a:t>
            </a:r>
            <a:r>
              <a:rPr lang="en-US" dirty="0">
                <a:latin typeface="Calibri" pitchFamily="34" charset="0"/>
              </a:rPr>
              <a:t>the global financial crisis hit </a:t>
            </a:r>
            <a:r>
              <a:rPr lang="en-US" dirty="0" smtClean="0">
                <a:latin typeface="Calibri" pitchFamily="34" charset="0"/>
              </a:rPr>
              <a:t>Iceland’s economy </a:t>
            </a:r>
            <a:r>
              <a:rPr lang="en-US" dirty="0">
                <a:latin typeface="Calibri" pitchFamily="34" charset="0"/>
              </a:rPr>
              <a:t>relatively hard, it is gradually working its</a:t>
            </a:r>
          </a:p>
          <a:p>
            <a:r>
              <a:rPr lang="en-US" dirty="0">
                <a:latin typeface="Calibri" pitchFamily="34" charset="0"/>
              </a:rPr>
              <a:t>way out of the recession. The </a:t>
            </a:r>
            <a:r>
              <a:rPr lang="en-US" dirty="0" smtClean="0">
                <a:latin typeface="Calibri" pitchFamily="34" charset="0"/>
              </a:rPr>
              <a:t>economy </a:t>
            </a:r>
            <a:r>
              <a:rPr lang="en-US" dirty="0">
                <a:latin typeface="Calibri" pitchFamily="34" charset="0"/>
              </a:rPr>
              <a:t>is based on strong foundations </a:t>
            </a:r>
            <a:r>
              <a:rPr lang="en-US" dirty="0" smtClean="0">
                <a:latin typeface="Calibri" pitchFamily="34" charset="0"/>
              </a:rPr>
              <a:t>and possesses strong </a:t>
            </a:r>
            <a:r>
              <a:rPr lang="en-US" dirty="0">
                <a:latin typeface="Calibri" pitchFamily="34" charset="0"/>
              </a:rPr>
              <a:t>growth opportunities going forward. </a:t>
            </a: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society is dynamic and </a:t>
            </a:r>
            <a:r>
              <a:rPr lang="en-US" dirty="0" smtClean="0">
                <a:latin typeface="Calibri" pitchFamily="34" charset="0"/>
              </a:rPr>
              <a:t>technology driven</a:t>
            </a: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with </a:t>
            </a:r>
            <a:r>
              <a:rPr lang="en-US" dirty="0">
                <a:latin typeface="Calibri" pitchFamily="34" charset="0"/>
              </a:rPr>
              <a:t>a young and well educated workforce. </a:t>
            </a: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country has the privilege </a:t>
            </a:r>
            <a:r>
              <a:rPr lang="en-US" dirty="0" smtClean="0">
                <a:latin typeface="Calibri" pitchFamily="34" charset="0"/>
              </a:rPr>
              <a:t>of abundant </a:t>
            </a:r>
            <a:r>
              <a:rPr lang="en-US" dirty="0">
                <a:latin typeface="Calibri" pitchFamily="34" charset="0"/>
              </a:rPr>
              <a:t>natural resources and its nature and culture has attracted </a:t>
            </a:r>
            <a:r>
              <a:rPr lang="en-US" dirty="0" smtClean="0">
                <a:latin typeface="Calibri" pitchFamily="34" charset="0"/>
              </a:rPr>
              <a:t>an increasing </a:t>
            </a:r>
            <a:r>
              <a:rPr lang="en-US" dirty="0">
                <a:latin typeface="Calibri" pitchFamily="34" charset="0"/>
              </a:rPr>
              <a:t>number of tourists each </a:t>
            </a:r>
            <a:r>
              <a:rPr lang="en-US" dirty="0" smtClean="0">
                <a:latin typeface="Calibri" pitchFamily="34" charset="0"/>
              </a:rPr>
              <a:t>year.</a:t>
            </a:r>
            <a:endParaRPr lang="is-IS" dirty="0">
              <a:latin typeface="Calibr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225" y="234406"/>
            <a:ext cx="8528313" cy="36933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The Icelandic Economic Situation – Status Report</a:t>
            </a:r>
            <a:endParaRPr lang="en-US" noProof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9973" y="1789359"/>
            <a:ext cx="5718411" cy="1046440"/>
          </a:xfrm>
        </p:spPr>
        <p:txBody>
          <a:bodyPr/>
          <a:lstStyle/>
          <a:p>
            <a:r>
              <a:rPr lang="en-US" noProof="0" dirty="0" smtClean="0">
                <a:latin typeface="Calibri" pitchFamily="34" charset="0"/>
              </a:rPr>
              <a:t>The Icelandic Economic Situation</a:t>
            </a:r>
            <a:endParaRPr lang="en-US" noProof="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5373" y="2902538"/>
            <a:ext cx="4935537" cy="276999"/>
          </a:xfrm>
        </p:spPr>
        <p:txBody>
          <a:bodyPr/>
          <a:lstStyle/>
          <a:p>
            <a:r>
              <a:rPr lang="en-US" noProof="0" dirty="0" smtClean="0">
                <a:latin typeface="Calibri" pitchFamily="34" charset="0"/>
              </a:rPr>
              <a:t>Status </a:t>
            </a:r>
            <a:r>
              <a:rPr lang="en-US" noProof="0" dirty="0" smtClean="0">
                <a:latin typeface="Calibri" pitchFamily="34" charset="0"/>
              </a:rPr>
              <a:t>Report – July 2013</a:t>
            </a:r>
            <a:endParaRPr lang="en-US" noProof="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70" y="-1598192"/>
            <a:ext cx="9258300" cy="83196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8886" y="390582"/>
            <a:ext cx="571841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3400" b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 smtClean="0">
                <a:latin typeface="Calibri" pitchFamily="34" charset="0"/>
              </a:rPr>
              <a:t>The Icelandic Economic Situation</a:t>
            </a:r>
            <a:endParaRPr lang="en-US" b="1" kern="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14286" y="1503761"/>
            <a:ext cx="49355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800" baseline="0">
                <a:solidFill>
                  <a:schemeClr val="bg1"/>
                </a:solidFill>
                <a:latin typeface="+mj-lt"/>
                <a:ea typeface="+mj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smtClean="0">
                <a:latin typeface="Calibri" pitchFamily="34" charset="0"/>
              </a:rPr>
              <a:t>Status Report – July 2013</a:t>
            </a:r>
            <a:endParaRPr lang="en-US" b="1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48752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2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Developments 2012-2013: The Financial Sector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38" y="1601236"/>
            <a:ext cx="4302125" cy="492443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The equity ratio is increasing for all three major banks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3590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85" y="2313862"/>
            <a:ext cx="4780966" cy="311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88"/>
          <p:cNvSpPr txBox="1">
            <a:spLocks/>
          </p:cNvSpPr>
          <p:nvPr/>
        </p:nvSpPr>
        <p:spPr>
          <a:xfrm>
            <a:off x="6115385" y="2179943"/>
            <a:ext cx="211421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>
                <a:latin typeface="Calibri" pitchFamily="34" charset="0"/>
              </a:rPr>
              <a:t>Risk in the financial system has declined in the past year according to the central bank. Nonetheless, the banking sector has yet to reduce further the share of non-performing loans (8%).</a:t>
            </a:r>
          </a:p>
        </p:txBody>
      </p:sp>
    </p:spTree>
    <p:extLst>
      <p:ext uri="{BB962C8B-B14F-4D97-AF65-F5344CB8AC3E}">
        <p14:creationId xmlns:p14="http://schemas.microsoft.com/office/powerpoint/2010/main" val="341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746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Developments 2012-2013: The Financial Sector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863" y="1601236"/>
            <a:ext cx="4302125" cy="492443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Total book value of state‘s holdings </a:t>
            </a:r>
            <a:r>
              <a:rPr lang="en-US" b="1" dirty="0">
                <a:solidFill>
                  <a:schemeClr val="accent3"/>
                </a:solidFill>
                <a:latin typeface="Calibri" pitchFamily="34" charset="0"/>
              </a:rPr>
              <a:t>in financial institutions amounts </a:t>
            </a:r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to roughly  ISK 140 billion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113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1" y="2353047"/>
            <a:ext cx="7082939" cy="285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96670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234406"/>
            <a:ext cx="8528313" cy="369332"/>
          </a:xfrm>
        </p:spPr>
        <p:txBody>
          <a:bodyPr/>
          <a:lstStyle/>
          <a:p>
            <a:r>
              <a:rPr lang="en-US" noProof="0">
                <a:latin typeface="Calibri" pitchFamily="34" charset="0"/>
              </a:rPr>
              <a:t>Developments 2012-2013: </a:t>
            </a:r>
            <a:r>
              <a:rPr lang="en-US" noProof="0" smtClean="0">
                <a:latin typeface="Calibri" pitchFamily="34" charset="0"/>
              </a:rPr>
              <a:t>Economy and the Business Sector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43" y="1461536"/>
            <a:ext cx="4302125" cy="738664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Since the collapse the stock market index has doubled and six new companies have been listed on the stock exchange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1235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3" y="2293449"/>
            <a:ext cx="4965971" cy="32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88"/>
          <p:cNvSpPr txBox="1">
            <a:spLocks/>
          </p:cNvSpPr>
          <p:nvPr/>
        </p:nvSpPr>
        <p:spPr>
          <a:xfrm>
            <a:off x="6115385" y="2494268"/>
            <a:ext cx="225709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>
                <a:latin typeface="Calibri" pitchFamily="34" charset="0"/>
              </a:rPr>
              <a:t>Six new companies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pPr lvl="1"/>
            <a:endParaRPr lang="en-US" sz="600" dirty="0">
              <a:latin typeface="Calibri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dirty="0">
                <a:latin typeface="Calibri" pitchFamily="34" charset="0"/>
              </a:rPr>
              <a:t>Hagar (2011)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err="1">
                <a:latin typeface="Calibri" pitchFamily="34" charset="0"/>
              </a:rPr>
              <a:t>Reginn</a:t>
            </a:r>
            <a:r>
              <a:rPr lang="en-US" dirty="0">
                <a:latin typeface="Calibri" pitchFamily="34" charset="0"/>
              </a:rPr>
              <a:t> (2012)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err="1">
                <a:latin typeface="Calibri" pitchFamily="34" charset="0"/>
              </a:rPr>
              <a:t>Eimskip</a:t>
            </a:r>
            <a:r>
              <a:rPr lang="en-US" dirty="0">
                <a:latin typeface="Calibri" pitchFamily="34" charset="0"/>
              </a:rPr>
              <a:t> (2012)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>
                <a:latin typeface="Calibri" pitchFamily="34" charset="0"/>
              </a:rPr>
              <a:t>Vodafone (2012)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>
                <a:latin typeface="Calibri" pitchFamily="34" charset="0"/>
              </a:rPr>
              <a:t>VIS Insurance (2012)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>
                <a:latin typeface="Calibri" pitchFamily="34" charset="0"/>
              </a:rPr>
              <a:t>TM Insurance (2012)</a:t>
            </a:r>
          </a:p>
        </p:txBody>
      </p:sp>
    </p:spTree>
    <p:extLst>
      <p:ext uri="{BB962C8B-B14F-4D97-AF65-F5344CB8AC3E}">
        <p14:creationId xmlns:p14="http://schemas.microsoft.com/office/powerpoint/2010/main" val="38104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38311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3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Calibri" pitchFamily="34" charset="0"/>
              </a:rPr>
              <a:t>Developments 2012-2013: Economy and the Business Sector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1601236"/>
            <a:ext cx="4302125" cy="492443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Households‘ and corporations‘ debt had decreased due to debt restructuring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1337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59" y="2286339"/>
            <a:ext cx="4780674" cy="311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88"/>
          <p:cNvSpPr txBox="1">
            <a:spLocks/>
          </p:cNvSpPr>
          <p:nvPr/>
        </p:nvSpPr>
        <p:spPr>
          <a:xfrm>
            <a:off x="6115385" y="2494268"/>
            <a:ext cx="22570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>
                <a:latin typeface="Calibri" pitchFamily="34" charset="0"/>
              </a:rPr>
              <a:t>Corporations debt is down to 162% from peak of 383% 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Household debt </a:t>
            </a:r>
            <a:r>
              <a:rPr lang="en-US" dirty="0">
                <a:latin typeface="Calibri" pitchFamily="34" charset="0"/>
              </a:rPr>
              <a:t>is down to 110% from peak of 134</a:t>
            </a:r>
            <a:r>
              <a:rPr lang="en-US" dirty="0" smtClean="0">
                <a:latin typeface="Calibri" pitchFamily="34" charset="0"/>
              </a:rPr>
              <a:t>%.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66535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3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>
                <a:latin typeface="Calibri" pitchFamily="34" charset="0"/>
              </a:rPr>
              <a:t>Developments 2012-2013: </a:t>
            </a:r>
            <a:r>
              <a:rPr lang="en-US" noProof="0" smtClean="0">
                <a:latin typeface="Calibri" pitchFamily="34" charset="0"/>
              </a:rPr>
              <a:t>The Fisheries Sector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288" y="1601236"/>
            <a:ext cx="4302125" cy="738664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accent3"/>
                </a:solidFill>
                <a:latin typeface="Calibri" pitchFamily="34" charset="0"/>
              </a:rPr>
              <a:t>The fishing industry is among the most productive industries in the economy and highly competitive in international perspective</a:t>
            </a:r>
            <a:endParaRPr lang="en-US" b="1" noProof="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63385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524344"/>
            <a:ext cx="4938712" cy="307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88"/>
          <p:cNvSpPr txBox="1">
            <a:spLocks/>
          </p:cNvSpPr>
          <p:nvPr/>
        </p:nvSpPr>
        <p:spPr>
          <a:xfrm>
            <a:off x="6115385" y="2494268"/>
            <a:ext cx="225709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>
                <a:latin typeface="Calibri" pitchFamily="34" charset="0"/>
              </a:rPr>
              <a:t>Previous Government submitted a legislative proposal to change the fisheries system </a:t>
            </a:r>
            <a:r>
              <a:rPr lang="en-US" dirty="0" smtClean="0">
                <a:latin typeface="Calibri" pitchFamily="34" charset="0"/>
              </a:rPr>
              <a:t>and implement </a:t>
            </a:r>
            <a:r>
              <a:rPr lang="en-US" dirty="0">
                <a:latin typeface="Calibri" pitchFamily="34" charset="0"/>
              </a:rPr>
              <a:t>additional fees </a:t>
            </a:r>
            <a:r>
              <a:rPr lang="en-US" dirty="0" smtClean="0">
                <a:latin typeface="Calibri" pitchFamily="34" charset="0"/>
              </a:rPr>
              <a:t>2012</a:t>
            </a:r>
            <a:r>
              <a:rPr lang="en-US" dirty="0">
                <a:latin typeface="Calibri" pitchFamily="34" charset="0"/>
              </a:rPr>
              <a:t>. 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New </a:t>
            </a:r>
            <a:r>
              <a:rPr lang="en-US" dirty="0">
                <a:latin typeface="Calibri" pitchFamily="34" charset="0"/>
              </a:rPr>
              <a:t>Government </a:t>
            </a:r>
            <a:r>
              <a:rPr lang="en-US" dirty="0" smtClean="0">
                <a:latin typeface="Calibri" pitchFamily="34" charset="0"/>
              </a:rPr>
              <a:t>has </a:t>
            </a:r>
            <a:r>
              <a:rPr lang="en-US" dirty="0">
                <a:latin typeface="Calibri" pitchFamily="34" charset="0"/>
              </a:rPr>
              <a:t>already set forth a legislative proposal to change it.</a:t>
            </a:r>
          </a:p>
        </p:txBody>
      </p:sp>
    </p:spTree>
    <p:extLst>
      <p:ext uri="{BB962C8B-B14F-4D97-AF65-F5344CB8AC3E}">
        <p14:creationId xmlns:p14="http://schemas.microsoft.com/office/powerpoint/2010/main" val="12109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917439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/>
          </p:cNvSpPr>
          <p:nvPr/>
        </p:nvSpPr>
        <p:spPr bwMode="gray">
          <a:xfrm>
            <a:off x="354013" y="1160463"/>
            <a:ext cx="8304212" cy="46634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>
            <a:noAutofit/>
          </a:bodyPr>
          <a:lstStyle/>
          <a:p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>
                <a:latin typeface="Calibri" pitchFamily="34" charset="0"/>
              </a:rPr>
              <a:t>Developments 2012-2013</a:t>
            </a:r>
            <a:r>
              <a:rPr lang="en-US" noProof="0" smtClean="0">
                <a:latin typeface="Calibri" pitchFamily="34" charset="0"/>
              </a:rPr>
              <a:t>: The energy sector</a:t>
            </a:r>
            <a:endParaRPr lang="en-US" noProof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9" y="2988076"/>
            <a:ext cx="4302125" cy="492443"/>
          </a:xfrm>
        </p:spPr>
        <p:txBody>
          <a:bodyPr/>
          <a:lstStyle/>
          <a:p>
            <a:endParaRPr lang="en-US" noProof="0" dirty="0" smtClean="0">
              <a:latin typeface="Calibri" pitchFamily="34" charset="0"/>
            </a:endParaRPr>
          </a:p>
          <a:p>
            <a:endParaRPr lang="en-US" noProof="0" dirty="0" smtClean="0">
              <a:latin typeface="Calibri" pitchFamily="34" charset="0"/>
            </a:endParaRPr>
          </a:p>
        </p:txBody>
      </p:sp>
      <p:pic>
        <p:nvPicPr>
          <p:cNvPr id="63488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745" y="2939306"/>
            <a:ext cx="3429260" cy="222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23888" y="1505986"/>
            <a:ext cx="43021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>
                <a:solidFill>
                  <a:schemeClr val="accent3"/>
                </a:solidFill>
                <a:latin typeface="Calibri" pitchFamily="34" charset="0"/>
              </a:rPr>
              <a:t>Renewable energy is one of Iceland’s core strength. Energy production has enabled the country to attract energy intensive </a:t>
            </a:r>
            <a:r>
              <a:rPr lang="en-US" b="1" kern="0" dirty="0" smtClean="0">
                <a:solidFill>
                  <a:schemeClr val="accent3"/>
                </a:solidFill>
                <a:latin typeface="Calibri" pitchFamily="34" charset="0"/>
              </a:rPr>
              <a:t>industries</a:t>
            </a:r>
            <a:endParaRPr lang="en-US" b="1" kern="0" dirty="0">
              <a:solidFill>
                <a:schemeClr val="accent3"/>
              </a:solidFill>
              <a:latin typeface="Calibri" pitchFamily="34" charset="0"/>
            </a:endParaRPr>
          </a:p>
        </p:txBody>
      </p:sp>
      <p:sp>
        <p:nvSpPr>
          <p:cNvPr id="10" name="Rectangle 88"/>
          <p:cNvSpPr txBox="1">
            <a:spLocks/>
          </p:cNvSpPr>
          <p:nvPr/>
        </p:nvSpPr>
        <p:spPr>
          <a:xfrm>
            <a:off x="623887" y="2589454"/>
            <a:ext cx="386238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b="1" dirty="0">
                <a:latin typeface="Calibri" pitchFamily="34" charset="0"/>
              </a:rPr>
              <a:t>Aluminum</a:t>
            </a:r>
            <a:r>
              <a:rPr lang="en-US" dirty="0">
                <a:latin typeface="Calibri" pitchFamily="34" charset="0"/>
              </a:rPr>
              <a:t> is one of the main exporting sectors in Iceland along with fisheries </a:t>
            </a:r>
            <a:r>
              <a:rPr lang="en-US" dirty="0" smtClean="0">
                <a:latin typeface="Calibri" pitchFamily="34" charset="0"/>
              </a:rPr>
              <a:t>and tourism</a:t>
            </a:r>
            <a:r>
              <a:rPr lang="en-US" dirty="0">
                <a:latin typeface="Calibri" pitchFamily="34" charset="0"/>
              </a:rPr>
              <a:t>. 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export revenue of aluminum in 2012 was ISK 225 billion and it is </a:t>
            </a:r>
            <a:r>
              <a:rPr lang="en-US" dirty="0" smtClean="0">
                <a:latin typeface="Calibri" pitchFamily="34" charset="0"/>
              </a:rPr>
              <a:t>estimated that </a:t>
            </a:r>
            <a:r>
              <a:rPr lang="en-US" dirty="0">
                <a:latin typeface="Calibri" pitchFamily="34" charset="0"/>
              </a:rPr>
              <a:t>around ISK 90-95 billion remains in the economy.</a:t>
            </a:r>
          </a:p>
        </p:txBody>
      </p:sp>
      <p:sp>
        <p:nvSpPr>
          <p:cNvPr id="11" name="Rectangle 88"/>
          <p:cNvSpPr txBox="1">
            <a:spLocks/>
          </p:cNvSpPr>
          <p:nvPr/>
        </p:nvSpPr>
        <p:spPr>
          <a:xfrm>
            <a:off x="623887" y="4675859"/>
            <a:ext cx="386238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>
                <a:latin typeface="Calibri" pitchFamily="34" charset="0"/>
              </a:rPr>
              <a:t>It has been estimated that a 10 year cost of </a:t>
            </a:r>
            <a:r>
              <a:rPr lang="en-US" b="1" dirty="0">
                <a:latin typeface="Calibri" pitchFamily="34" charset="0"/>
              </a:rPr>
              <a:t>data center</a:t>
            </a:r>
            <a:r>
              <a:rPr lang="en-US" dirty="0">
                <a:latin typeface="Calibri" pitchFamily="34" charset="0"/>
              </a:rPr>
              <a:t> operations are the lowest </a:t>
            </a:r>
            <a:r>
              <a:rPr lang="en-US" dirty="0" smtClean="0">
                <a:latin typeface="Calibri" pitchFamily="34" charset="0"/>
              </a:rPr>
              <a:t>in Iceland </a:t>
            </a:r>
            <a:r>
              <a:rPr lang="en-US" dirty="0">
                <a:latin typeface="Calibri" pitchFamily="34" charset="0"/>
              </a:rPr>
              <a:t>among leading countries in the field.</a:t>
            </a:r>
          </a:p>
        </p:txBody>
      </p:sp>
      <p:sp>
        <p:nvSpPr>
          <p:cNvPr id="12" name="Rectangle 88"/>
          <p:cNvSpPr txBox="1">
            <a:spLocks/>
          </p:cNvSpPr>
          <p:nvPr/>
        </p:nvSpPr>
        <p:spPr>
          <a:xfrm>
            <a:off x="5095746" y="1493515"/>
            <a:ext cx="335293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30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dirty="0">
                <a:latin typeface="Calibri" pitchFamily="34" charset="0"/>
              </a:rPr>
              <a:t>The National Energy Authority has issued two licenses for </a:t>
            </a:r>
            <a:r>
              <a:rPr lang="en-US" b="1" dirty="0">
                <a:latin typeface="Calibri" pitchFamily="34" charset="0"/>
              </a:rPr>
              <a:t>exploration and production of hydrocarbons </a:t>
            </a:r>
            <a:r>
              <a:rPr lang="en-US" dirty="0">
                <a:latin typeface="Calibri" pitchFamily="34" charset="0"/>
              </a:rPr>
              <a:t>in the </a:t>
            </a:r>
            <a:r>
              <a:rPr lang="en-US" dirty="0" err="1">
                <a:latin typeface="Calibri" pitchFamily="34" charset="0"/>
              </a:rPr>
              <a:t>Dreki</a:t>
            </a:r>
            <a:r>
              <a:rPr lang="en-US" dirty="0">
                <a:latin typeface="Calibri" pitchFamily="34" charset="0"/>
              </a:rPr>
              <a:t> Area and one application is pending.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619750" y="5179255"/>
            <a:ext cx="25278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130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D8814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400" kern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Iceland’s exploration area</a:t>
            </a:r>
          </a:p>
        </p:txBody>
      </p:sp>
    </p:spTree>
    <p:extLst>
      <p:ext uri="{BB962C8B-B14F-4D97-AF65-F5344CB8AC3E}">
        <p14:creationId xmlns:p14="http://schemas.microsoft.com/office/powerpoint/2010/main" val="830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NP_IDX" val="26"/>
  <p:tag name="THINKCELLPRESENTATIONDONOTDELETE" val="&lt;?xml version=&quot;1.0&quot; encoding=&quot;UTF-16&quot; standalone=&quot;yes&quot;?&gt;&#10;&lt;root reqver=&quot;17839&quot;&gt;&lt;version val=&quot;211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4&quot;&gt;&lt;elem m_fUsage=&quot;1.67027980706429830000E+000&quot;&gt;&lt;m_ppcolschidx val=&quot;0&quot;/&gt;&lt;m_rgb r=&quot;f2&quot; g=&quot;f2&quot; b=&quot;f2&quot;/&gt;&lt;/elem&gt;&lt;elem m_fUsage=&quot;1.00973790000000000000E+000&quot;&gt;&lt;m_ppcolschidx val=&quot;0&quot;/&gt;&lt;m_rgb r=&quot;b4&quot; g=&quot;b4&quot; b=&quot;b4&quot;/&gt;&lt;/elem&gt;&lt;elem m_fUsage=&quot;1.00000000000000000000E+000&quot;&gt;&lt;m_ppcolschidx val=&quot;0&quot;/&gt;&lt;m_rgb r=&quot;ff&quot; g=&quot;b3&quot; b=&quot;d3&quot;/&gt;&lt;/elem&gt;&lt;elem m_fUsage=&quot;9.00000000000000020000E-001&quot;&gt;&lt;m_ppcolschidx val=&quot;0&quot;/&gt;&lt;m_rgb r=&quot;d3&quot; g=&quot;b3&quot; b=&quot;ff&quot;/&gt;&lt;/elem&gt;&lt;elem m_fUsage=&quot;8.70374996382510150000E-001&quot;&gt;&lt;m_ppcolschidx val=&quot;0&quot;/&gt;&lt;m_rgb r=&quot;f7&quot; g=&quot;79&quot; b=&quot;79&quot;/&gt;&lt;/elem&gt;&lt;elem m_fUsage=&quot;8.10000000000000050000E-001&quot;&gt;&lt;m_ppcolschidx val=&quot;0&quot;/&gt;&lt;m_rgb r=&quot;b3&quot; g=&quot;d9&quot; b=&quot;ff&quot;/&gt;&lt;/elem&gt;&lt;elem m_fUsage=&quot;5.90490000000000180000E-001&quot;&gt;&lt;m_ppcolschidx val=&quot;0&quot;/&gt;&lt;m_rgb r=&quot;cf&quot; g=&quot;cf&quot; b=&quot;cf&quot;/&gt;&lt;/elem&gt;&lt;elem m_fUsage=&quot;5.54569572194649310000E-001&quot;&gt;&lt;m_ppcolschidx val=&quot;0&quot;/&gt;&lt;m_rgb r=&quot;f3&quot; g=&quot;41&quot; b=&quot;41&quot;/&gt;&lt;/elem&gt;&lt;elem m_fUsage=&quot;4.30467210000000160000E-001&quot;&gt;&lt;m_ppcolschidx val=&quot;0&quot;/&gt;&lt;m_rgb r=&quot;33&quot; g=&quot;33&quot; b=&quot;33&quot;/&gt;&lt;/elem&gt;&lt;elem m_fUsage=&quot;3.52073835881849870000E-001&quot;&gt;&lt;m_ppcolschidx val=&quot;0&quot;/&gt;&lt;m_rgb r=&quot;59&quot; g=&quot;69&quot; b=&quot;b7&quot;/&gt;&lt;/elem&gt;&lt;elem m_fUsage=&quot;3.13810596090000170000E-001&quot;&gt;&lt;m_ppcolschidx val=&quot;0&quot;/&gt;&lt;m_rgb r=&quot;f3&quot; g=&quot;dd&quot; b=&quot;41&quot;/&gt;&lt;/elem&gt;&lt;elem m_fUsage=&quot;2.82429536481000170000E-001&quot;&gt;&lt;m_ppcolschidx val=&quot;0&quot;/&gt;&lt;m_rgb r=&quot;36&quot; g=&quot;a9&quot; b=&quot;10&quot;/&gt;&lt;/elem&gt;&lt;elem m_fUsage=&quot;1.21576654590569360000E-001&quot;&gt;&lt;m_ppcolschidx val=&quot;0&quot;/&gt;&lt;m_rgb r=&quot;db&quot; g=&quot;db&quot; b=&quot;db&quot;/&gt;&lt;/elem&gt;&lt;elem m_fUsage=&quot;1.09418989131512430000E-001&quot;&gt;&lt;m_ppcolschidx val=&quot;0&quot;/&gt;&lt;m_rgb r=&quot;e2&quot; g=&quot;fc&quot; b=&quot;ed&quot;/&gt;&lt;/elem&gt;&lt;/m_vecMRU&gt;&lt;/m_mruColor&gt;&lt;m_mapectfillschemeMRU&gt;&lt;key val=&quot;3&quot;/&gt;&lt;elem&gt;&lt;m_nPartnerID val=&quot;536&quot;/&gt;&lt;m_nIndex val=&quot;1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5wOBB2vEOru1qFwHwn_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HTc4uy8U.UnxPx_sssv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4dV32vJE.nx._RtJtqA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dp.zD3.UiyKT0q5VXf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ELwIeIUUa6qwXZTIGos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wkZM85EUeP5IvFJ5rWt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CKsymGGkm2NKNgXx0rl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F3eIRDr0OAvB38anjAg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g2E6sT50ePQXvdIMSAX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O9yh2KGE.HSq_1HBpaS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kgCNmI.0C9J8OdAlxzq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rjWkvmTkGjlcOr3v9P.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Dg9oAUr0yzxOFJaGr.u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g2E6sT50ePQXvdIMSAX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gmsLPMNk23L4wINQBpj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O9yh2KGE.HSq_1HBpaS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Cp0s293E20b6tTcClGi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fnP1P7QUWc_58Z1vwOG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7q67B7D02M8kCznXQ51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g2E6sT50ePQXvdIMSAX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gmsLPMNk23L4wINQBpj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AEzJG6vUSMzNyNoOTgm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O9yh2KGE.HSq_1HBpaS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6sqlSFzUessfn5jPXSA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g2E6sT50ePQXvdIMSAX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WBr20x2EGtUiOpnILpR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Fr3itgO0u5tTGkpv6l2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tKd1EpQkaELk2UyeiLM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qlsCstG0yQSGEGyU9DD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O9yh2KGE.HSq_1HBpaS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3AEVt9ukyif8oZdarOl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2UfjEK.Um.7SMlkeqFIg"/>
</p:tagLst>
</file>

<file path=ppt/theme/theme1.xml><?xml version="1.0" encoding="utf-8"?>
<a:theme xmlns:a="http://schemas.openxmlformats.org/drawingml/2006/main" name="IGF template v 4">
  <a:themeElements>
    <a:clrScheme name="IGF 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6DBDC"/>
      </a:accent1>
      <a:accent2>
        <a:srgbClr val="8E9ACE"/>
      </a:accent2>
      <a:accent3>
        <a:srgbClr val="39488E"/>
      </a:accent3>
      <a:accent4>
        <a:srgbClr val="C72127"/>
      </a:accent4>
      <a:accent5>
        <a:srgbClr val="F26522"/>
      </a:accent5>
      <a:accent6>
        <a:srgbClr val="828181"/>
      </a:accent6>
      <a:hlink>
        <a:srgbClr val="39488E"/>
      </a:hlink>
      <a:folHlink>
        <a:srgbClr val="C7212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F 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6DBDC"/>
        </a:accent1>
        <a:accent2>
          <a:srgbClr val="8E9ACE"/>
        </a:accent2>
        <a:accent3>
          <a:srgbClr val="39488E"/>
        </a:accent3>
        <a:accent4>
          <a:srgbClr val="C72127"/>
        </a:accent4>
        <a:accent5>
          <a:srgbClr val="F26522"/>
        </a:accent5>
        <a:accent6>
          <a:srgbClr val="828181"/>
        </a:accent6>
        <a:hlink>
          <a:srgbClr val="39488E"/>
        </a:hlink>
        <a:folHlink>
          <a:srgbClr val="C7212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42577</TotalTime>
  <Words>2000</Words>
  <Application>Microsoft Office PowerPoint</Application>
  <PresentationFormat>Custom</PresentationFormat>
  <Paragraphs>180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IGF template v 4</vt:lpstr>
      <vt:lpstr>think-cell Slide</vt:lpstr>
      <vt:lpstr>The Icelandic Economic Situation</vt:lpstr>
      <vt:lpstr>Overview</vt:lpstr>
      <vt:lpstr>Developments 2012-2013: The Financial Sector</vt:lpstr>
      <vt:lpstr>Developments 2012-2013: The Financial Sector</vt:lpstr>
      <vt:lpstr>Developments 2012-2013: The Financial Sector</vt:lpstr>
      <vt:lpstr>Developments 2012-2013: Economy and the Business Sector</vt:lpstr>
      <vt:lpstr>Developments 2012-2013: Economy and the Business Sector</vt:lpstr>
      <vt:lpstr>Developments 2012-2013: The Fisheries Sector</vt:lpstr>
      <vt:lpstr>Developments 2012-2013: The energy sector</vt:lpstr>
      <vt:lpstr>Developments 2012-2013: Economy and the Business Sector</vt:lpstr>
      <vt:lpstr>Developments 2012-2013: The Public Sector</vt:lpstr>
      <vt:lpstr>Overview</vt:lpstr>
      <vt:lpstr>The Economic Landscape - GDP</vt:lpstr>
      <vt:lpstr>The Economic Landscape - GDP</vt:lpstr>
      <vt:lpstr>The Economic Landscape – State Debt</vt:lpstr>
      <vt:lpstr>The Economic Landscape – State Debt</vt:lpstr>
      <vt:lpstr>The Economic Landscape – State Debt</vt:lpstr>
      <vt:lpstr>The Economic Landscape – Households and Corporations</vt:lpstr>
      <vt:lpstr>The Economic Landscape – Households and Corporations</vt:lpstr>
      <vt:lpstr>The Economic Landscape – Households and Corporations</vt:lpstr>
      <vt:lpstr>The Economic Landscape – Households and Corporations</vt:lpstr>
      <vt:lpstr>The Economic Landscape – Stock Market and Pension System</vt:lpstr>
      <vt:lpstr>The Economic Landscape – Stock Market and Pension System</vt:lpstr>
      <vt:lpstr>The Economic Landscape – Monetary Policy</vt:lpstr>
      <vt:lpstr>The Economic Landscape – Monetary Policy</vt:lpstr>
      <vt:lpstr>The Economic Landscape – Monetary Policy</vt:lpstr>
      <vt:lpstr>The Economic Landscape – Monetary Policy</vt:lpstr>
      <vt:lpstr>The Economic Landscape – Competitiveness</vt:lpstr>
      <vt:lpstr>The Economic Landscape – Competitiveness</vt:lpstr>
      <vt:lpstr>Overview</vt:lpstr>
      <vt:lpstr>Developments 2009-2012</vt:lpstr>
      <vt:lpstr>Overview</vt:lpstr>
      <vt:lpstr>Future Prospects – Iceland Growth Forum</vt:lpstr>
      <vt:lpstr>Future Prospects – The McKinsey &amp; Company Report</vt:lpstr>
      <vt:lpstr>Future Prospects – The Iceland Chamber of Commerce Action Handbook</vt:lpstr>
      <vt:lpstr>The Icelandic Economic Situation – Status Report</vt:lpstr>
      <vt:lpstr>The Icelandic Economic Situation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to the document</dc:title>
  <dc:creator>Bjorn Bjornsson</dc:creator>
  <cp:lastModifiedBy>Haraldur Ingi Birgisson</cp:lastModifiedBy>
  <cp:revision>1622</cp:revision>
  <cp:lastPrinted>2013-05-10T05:29:48Z</cp:lastPrinted>
  <dcterms:created xsi:type="dcterms:W3CDTF">2013-01-24T17:11:34Z</dcterms:created>
  <dcterms:modified xsi:type="dcterms:W3CDTF">2013-07-18T14:12:52Z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