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  <p:sldId id="263" r:id="rId9"/>
    <p:sldId id="265" r:id="rId10"/>
    <p:sldId id="271" r:id="rId11"/>
    <p:sldId id="264" r:id="rId12"/>
    <p:sldId id="266" r:id="rId13"/>
    <p:sldId id="267" r:id="rId14"/>
    <p:sldId id="286" r:id="rId15"/>
    <p:sldId id="268" r:id="rId16"/>
    <p:sldId id="269" r:id="rId17"/>
    <p:sldId id="270" r:id="rId18"/>
    <p:sldId id="272" r:id="rId19"/>
    <p:sldId id="285" r:id="rId20"/>
    <p:sldId id="294" r:id="rId21"/>
    <p:sldId id="273" r:id="rId22"/>
    <p:sldId id="277" r:id="rId23"/>
    <p:sldId id="278" r:id="rId24"/>
    <p:sldId id="293" r:id="rId25"/>
    <p:sldId id="279" r:id="rId26"/>
    <p:sldId id="290" r:id="rId27"/>
    <p:sldId id="281" r:id="rId28"/>
    <p:sldId id="287" r:id="rId29"/>
    <p:sldId id="280" r:id="rId30"/>
    <p:sldId id="288" r:id="rId31"/>
    <p:sldId id="289" r:id="rId32"/>
    <p:sldId id="292" r:id="rId33"/>
    <p:sldId id="282" r:id="rId34"/>
    <p:sldId id="283" r:id="rId35"/>
    <p:sldId id="284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70B76E"/>
    <a:srgbClr val="E36482"/>
    <a:srgbClr val="81D35E"/>
    <a:srgbClr val="FF8E43"/>
    <a:srgbClr val="9CDB56"/>
    <a:srgbClr val="B1AF46"/>
    <a:srgbClr val="00395E"/>
    <a:srgbClr val="1D1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80245" autoAdjust="0"/>
  </p:normalViewPr>
  <p:slideViewPr>
    <p:cSldViewPr snapToGrid="0" snapToObjects="1">
      <p:cViewPr varScale="1">
        <p:scale>
          <a:sx n="77" d="100"/>
          <a:sy n="77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ysja:Users:bysja:Dropbox:Vi&#240;skiptara&#769;&#240;:Status%20Report:Status%20report%20-%20gro&#776;f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ysja:Users:bysja:Dropbox:Vi&#240;skiptar&#225;&#240;:Status%20Report:Gl&#230;rur:Status%20repo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Landsbankinn</c:v>
                </c:pt>
              </c:strCache>
            </c:strRef>
          </c:tx>
          <c:spPr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31"/>
            <c:spPr>
              <a:solidFill>
                <a:schemeClr val="accent4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Sheet1!$A$2:$A$5</c:f>
              <c:strCache>
                <c:ptCount val="2"/>
                <c:pt idx="0">
                  <c:v>Ríkið</c:v>
                </c:pt>
                <c:pt idx="1">
                  <c:v>Gamli bankinn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0.81</c:v>
                </c:pt>
                <c:pt idx="1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s-I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Arion</c:v>
                </c:pt>
              </c:strCache>
            </c:strRef>
          </c:tx>
          <c:spPr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35"/>
            <c:spPr>
              <a:solidFill>
                <a:schemeClr val="accent4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Sheet1!$A$2:$A$3</c:f>
              <c:strCache>
                <c:ptCount val="2"/>
                <c:pt idx="0">
                  <c:v>Ríkið</c:v>
                </c:pt>
                <c:pt idx="1">
                  <c:v>Kaupþing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0.13</c:v>
                </c:pt>
                <c:pt idx="1">
                  <c:v>0.87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4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s-I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Íslandsbanki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explosion val="33"/>
            <c:spPr>
              <a:solidFill>
                <a:schemeClr val="accent4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Sheet1!$A$2:$A$3</c:f>
              <c:strCache>
                <c:ptCount val="2"/>
                <c:pt idx="0">
                  <c:v>Ríkið</c:v>
                </c:pt>
                <c:pt idx="1">
                  <c:v>Glitnir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s-I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50758594200102"/>
          <c:y val="6.2645783831577997E-2"/>
          <c:w val="0.70343109714614904"/>
          <c:h val="0.729411764705881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'13'!$F$11</c:f>
              <c:strCache>
                <c:ptCount val="1"/>
                <c:pt idx="0">
                  <c:v>-21,1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25400"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cat>
            <c:strRef>
              <c:f>'13'!$E$11:$E$19</c:f>
              <c:strCache>
                <c:ptCount val="9"/>
                <c:pt idx="0">
                  <c:v>Sweden</c:v>
                </c:pt>
                <c:pt idx="1">
                  <c:v>Denmark </c:v>
                </c:pt>
                <c:pt idx="2">
                  <c:v>Switzerland</c:v>
                </c:pt>
                <c:pt idx="3">
                  <c:v>Iceland</c:v>
                </c:pt>
                <c:pt idx="4">
                  <c:v>United Kingdom</c:v>
                </c:pt>
                <c:pt idx="5">
                  <c:v>Total OECD  </c:v>
                </c:pt>
                <c:pt idx="6">
                  <c:v>Portugal</c:v>
                </c:pt>
                <c:pt idx="7">
                  <c:v>United States</c:v>
                </c:pt>
                <c:pt idx="8">
                  <c:v>Greece</c:v>
                </c:pt>
              </c:strCache>
            </c:strRef>
          </c:cat>
          <c:val>
            <c:numRef>
              <c:f>'13'!$F$11:$F$19</c:f>
              <c:numCache>
                <c:formatCode>0.0</c:formatCode>
                <c:ptCount val="9"/>
                <c:pt idx="0">
                  <c:v>-21.076251265325389</c:v>
                </c:pt>
                <c:pt idx="1">
                  <c:v>0.34403300315073598</c:v>
                </c:pt>
                <c:pt idx="2">
                  <c:v>5.6772168294382688</c:v>
                </c:pt>
                <c:pt idx="3">
                  <c:v>45.163614724109571</c:v>
                </c:pt>
                <c:pt idx="4">
                  <c:v>51.285270096518403</c:v>
                </c:pt>
                <c:pt idx="5">
                  <c:v>57.909392265707503</c:v>
                </c:pt>
                <c:pt idx="6">
                  <c:v>63.24192695592766</c:v>
                </c:pt>
                <c:pt idx="7">
                  <c:v>67.77344684277864</c:v>
                </c:pt>
                <c:pt idx="8">
                  <c:v>97.260063762140504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16711424"/>
        <c:axId val="82598080"/>
      </c:barChart>
      <c:catAx>
        <c:axId val="116711424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/>
              </a:solidFill>
            </a:ln>
          </c:spPr>
        </c:majorGridlines>
        <c:numFmt formatCode="General" sourceLinked="1"/>
        <c:majorTickMark val="cross"/>
        <c:minorTickMark val="none"/>
        <c:tickLblPos val="low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is-IS"/>
          </a:p>
        </c:txPr>
        <c:crossAx val="82598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2598080"/>
        <c:scaling>
          <c:orientation val="minMax"/>
          <c:max val="100"/>
          <c:min val="-25"/>
        </c:scaling>
        <c:delete val="0"/>
        <c:axPos val="t"/>
        <c:majorGridlines>
          <c:spPr>
            <a:ln w="12700">
              <a:solidFill>
                <a:schemeClr val="bg1"/>
              </a:solidFill>
            </a:ln>
          </c:spPr>
        </c:majorGridlines>
        <c:numFmt formatCode="0%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116711424"/>
        <c:crosses val="max"/>
        <c:crossBetween val="between"/>
        <c:majorUnit val="25"/>
        <c:dispUnits>
          <c:builtInUnit val="hundreds"/>
        </c:dispUnits>
      </c:valAx>
      <c:spPr>
        <a:solidFill>
          <a:schemeClr val="bg1">
            <a:lumMod val="85000"/>
            <a:alpha val="71000"/>
          </a:schemeClr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Myriad Pro Light"/>
          <a:cs typeface="Myriad Pro Light"/>
        </a:defRPr>
      </a:pPr>
      <a:endParaRPr lang="is-I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2048003035765"/>
          <c:y val="0.12002772339483"/>
          <c:w val="0.54363324162792903"/>
          <c:h val="0.7838581248124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allt!$C$1</c:f>
              <c:strCache>
                <c:ptCount val="1"/>
                <c:pt idx="0">
                  <c:v>No. of countries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400">
              <a:noFill/>
            </a:ln>
          </c:spPr>
          <c:invertIfNegative val="0"/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allt!$A$2:$A$16</c:f>
              <c:strCache>
                <c:ptCount val="15"/>
                <c:pt idx="0">
                  <c:v>Globalization (KOF)</c:v>
                </c:pt>
                <c:pt idx="1">
                  <c:v>Competitiveness (WEF)</c:v>
                </c:pt>
                <c:pt idx="2">
                  <c:v>Competitiveness (IMD)</c:v>
                </c:pt>
                <c:pt idx="3">
                  <c:v>E-governance (UN)</c:v>
                </c:pt>
                <c:pt idx="4">
                  <c:v>Economic Freedom (Heritage)</c:v>
                </c:pt>
                <c:pt idx="5">
                  <c:v>Human Development (UN)</c:v>
                </c:pt>
                <c:pt idx="6">
                  <c:v>Property Rights (IPRI)</c:v>
                </c:pt>
                <c:pt idx="7">
                  <c:v>Ease of Doing Business (WB)</c:v>
                </c:pt>
                <c:pt idx="8">
                  <c:v>International Business (WEF)</c:v>
                </c:pt>
                <c:pt idx="9">
                  <c:v>Lack of Corruption (Trans. Int.)</c:v>
                </c:pt>
                <c:pt idx="10">
                  <c:v>Innovation (BCG)</c:v>
                </c:pt>
                <c:pt idx="11">
                  <c:v>Democracy (Economist)</c:v>
                </c:pt>
                <c:pt idx="12">
                  <c:v>Innovation (INSEAD)</c:v>
                </c:pt>
                <c:pt idx="13">
                  <c:v>Gender Equality (WEF)</c:v>
                </c:pt>
                <c:pt idx="14">
                  <c:v>Media Freedom (Freedom House)</c:v>
                </c:pt>
              </c:strCache>
            </c:strRef>
          </c:cat>
          <c:val>
            <c:numRef>
              <c:f>allt!$C$2:$C$16</c:f>
              <c:numCache>
                <c:formatCode>General</c:formatCode>
                <c:ptCount val="15"/>
                <c:pt idx="0">
                  <c:v>181</c:v>
                </c:pt>
                <c:pt idx="1">
                  <c:v>139</c:v>
                </c:pt>
                <c:pt idx="2">
                  <c:v>58</c:v>
                </c:pt>
                <c:pt idx="3">
                  <c:v>191</c:v>
                </c:pt>
                <c:pt idx="4">
                  <c:v>177</c:v>
                </c:pt>
                <c:pt idx="5">
                  <c:v>169</c:v>
                </c:pt>
                <c:pt idx="6">
                  <c:v>125</c:v>
                </c:pt>
                <c:pt idx="7">
                  <c:v>183</c:v>
                </c:pt>
                <c:pt idx="8">
                  <c:v>125</c:v>
                </c:pt>
                <c:pt idx="9">
                  <c:v>178</c:v>
                </c:pt>
                <c:pt idx="10">
                  <c:v>110</c:v>
                </c:pt>
                <c:pt idx="11">
                  <c:v>167</c:v>
                </c:pt>
                <c:pt idx="12">
                  <c:v>132</c:v>
                </c:pt>
                <c:pt idx="13">
                  <c:v>134</c:v>
                </c:pt>
                <c:pt idx="14">
                  <c:v>196</c:v>
                </c:pt>
              </c:numCache>
            </c:numRef>
          </c:val>
        </c:ser>
        <c:ser>
          <c:idx val="1"/>
          <c:order val="2"/>
          <c:tx>
            <c:strRef>
              <c:f>allt!$B$1</c:f>
              <c:strCache>
                <c:ptCount val="1"/>
                <c:pt idx="0">
                  <c:v>Iceland</c:v>
                </c:pt>
              </c:strCache>
            </c:strRef>
          </c:tx>
          <c:spPr>
            <a:solidFill>
              <a:schemeClr val="tx2"/>
            </a:solidFill>
            <a:ln w="28575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allt!$A$2:$A$16</c:f>
              <c:strCache>
                <c:ptCount val="15"/>
                <c:pt idx="0">
                  <c:v>Globalization (KOF)</c:v>
                </c:pt>
                <c:pt idx="1">
                  <c:v>Competitiveness (WEF)</c:v>
                </c:pt>
                <c:pt idx="2">
                  <c:v>Competitiveness (IMD)</c:v>
                </c:pt>
                <c:pt idx="3">
                  <c:v>E-governance (UN)</c:v>
                </c:pt>
                <c:pt idx="4">
                  <c:v>Economic Freedom (Heritage)</c:v>
                </c:pt>
                <c:pt idx="5">
                  <c:v>Human Development (UN)</c:v>
                </c:pt>
                <c:pt idx="6">
                  <c:v>Property Rights (IPRI)</c:v>
                </c:pt>
                <c:pt idx="7">
                  <c:v>Ease of Doing Business (WB)</c:v>
                </c:pt>
                <c:pt idx="8">
                  <c:v>International Business (WEF)</c:v>
                </c:pt>
                <c:pt idx="9">
                  <c:v>Lack of Corruption (Trans. Int.)</c:v>
                </c:pt>
                <c:pt idx="10">
                  <c:v>Innovation (BCG)</c:v>
                </c:pt>
                <c:pt idx="11">
                  <c:v>Democracy (Economist)</c:v>
                </c:pt>
                <c:pt idx="12">
                  <c:v>Innovation (INSEAD)</c:v>
                </c:pt>
                <c:pt idx="13">
                  <c:v>Gender Equality (WEF)</c:v>
                </c:pt>
                <c:pt idx="14">
                  <c:v>Media Freedom (Freedom House)</c:v>
                </c:pt>
              </c:strCache>
            </c:strRef>
          </c:cat>
          <c:val>
            <c:numRef>
              <c:f>allt!$B$2:$B$16</c:f>
              <c:numCache>
                <c:formatCode>General</c:formatCode>
                <c:ptCount val="15"/>
                <c:pt idx="0">
                  <c:v>40</c:v>
                </c:pt>
                <c:pt idx="1">
                  <c:v>31</c:v>
                </c:pt>
                <c:pt idx="2">
                  <c:v>30</c:v>
                </c:pt>
                <c:pt idx="3">
                  <c:v>21</c:v>
                </c:pt>
                <c:pt idx="4">
                  <c:v>18</c:v>
                </c:pt>
                <c:pt idx="5">
                  <c:v>17</c:v>
                </c:pt>
                <c:pt idx="6">
                  <c:v>16</c:v>
                </c:pt>
                <c:pt idx="7">
                  <c:v>15</c:v>
                </c:pt>
                <c:pt idx="8">
                  <c:v>11</c:v>
                </c:pt>
                <c:pt idx="9">
                  <c:v>11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6715008"/>
        <c:axId val="116777536"/>
      </c:barChart>
      <c:scatterChart>
        <c:scatterStyle val="lineMarker"/>
        <c:varyColors val="0"/>
        <c:ser>
          <c:idx val="2"/>
          <c:order val="1"/>
          <c:tx>
            <c:strRef>
              <c:f>allt!$D$1</c:f>
              <c:strCache>
                <c:ptCount val="1"/>
                <c:pt idx="0">
                  <c:v>Iceland in 2007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1"/>
              </a:solidFill>
              <a:ln w="0">
                <a:solidFill>
                  <a:schemeClr val="dk1">
                    <a:tint val="78000"/>
                    <a:shade val="95000"/>
                    <a:satMod val="105000"/>
                    <a:alpha val="0"/>
                  </a:schemeClr>
                </a:solidFill>
              </a:ln>
            </c:spPr>
          </c:marker>
          <c:xVal>
            <c:numRef>
              <c:f>allt!$D$2:$D$16</c:f>
              <c:numCache>
                <c:formatCode>General</c:formatCode>
                <c:ptCount val="15"/>
                <c:pt idx="1">
                  <c:v>20</c:v>
                </c:pt>
                <c:pt idx="2">
                  <c:v>7</c:v>
                </c:pt>
                <c:pt idx="4">
                  <c:v>13</c:v>
                </c:pt>
                <c:pt idx="5">
                  <c:v>1</c:v>
                </c:pt>
                <c:pt idx="7">
                  <c:v>2</c:v>
                </c:pt>
                <c:pt idx="9">
                  <c:v>6</c:v>
                </c:pt>
                <c:pt idx="13">
                  <c:v>4</c:v>
                </c:pt>
                <c:pt idx="14">
                  <c:v>1</c:v>
                </c:pt>
              </c:numCache>
            </c:numRef>
          </c:xVal>
          <c:yVal>
            <c:numRef>
              <c:f>allt!$E$2:$E$16</c:f>
              <c:numCache>
                <c:formatCode>General</c:formatCode>
                <c:ptCount val="15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  <c:pt idx="7">
                  <c:v>7.5</c:v>
                </c:pt>
                <c:pt idx="8">
                  <c:v>8.5</c:v>
                </c:pt>
                <c:pt idx="9">
                  <c:v>9.5</c:v>
                </c:pt>
                <c:pt idx="10">
                  <c:v>10.5</c:v>
                </c:pt>
                <c:pt idx="11">
                  <c:v>11.5</c:v>
                </c:pt>
                <c:pt idx="12">
                  <c:v>12.5</c:v>
                </c:pt>
                <c:pt idx="13">
                  <c:v>13.5</c:v>
                </c:pt>
                <c:pt idx="14">
                  <c:v>14.5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778688"/>
        <c:axId val="116778112"/>
      </c:scatterChart>
      <c:catAx>
        <c:axId val="116715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solidFill>
              <a:schemeClr val="tx1"/>
            </a:solidFill>
          </a:ln>
        </c:spPr>
        <c:crossAx val="116777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6777536"/>
        <c:scaling>
          <c:orientation val="minMax"/>
        </c:scaling>
        <c:delete val="1"/>
        <c:axPos val="t"/>
        <c:numFmt formatCode="General" sourceLinked="1"/>
        <c:majorTickMark val="in"/>
        <c:minorTickMark val="none"/>
        <c:tickLblPos val="nextTo"/>
        <c:crossAx val="116715008"/>
        <c:crosses val="max"/>
        <c:crossBetween val="between"/>
        <c:majorUnit val="30"/>
      </c:valAx>
      <c:valAx>
        <c:axId val="11677811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116778688"/>
        <c:crosses val="max"/>
        <c:crossBetween val="midCat"/>
      </c:valAx>
      <c:valAx>
        <c:axId val="116778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778112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4994873304388302"/>
          <c:y val="4.9552696757975703E-2"/>
          <c:w val="0.52590885655546504"/>
          <c:h val="5.0265658716435402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>
          <a:latin typeface="Myriad Pro Light"/>
          <a:cs typeface="Myriad Pro Light"/>
        </a:defRPr>
      </a:pPr>
      <a:endParaRPr lang="is-I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5D6415-E08B-7B47-9779-9D1B79EB182E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C75DD7A3-1401-A743-BAC5-013B6D1B133C}">
      <dgm:prSet phldrT="[Text]"/>
      <dgm:spPr>
        <a:solidFill>
          <a:srgbClr val="81D35E"/>
        </a:solidFill>
        <a:effectLst/>
      </dgm:spPr>
      <dgm:t>
        <a:bodyPr/>
        <a:lstStyle/>
        <a:p>
          <a:r>
            <a:rPr lang="en-US"/>
            <a:t>Agreement between all governements</a:t>
          </a:r>
        </a:p>
      </dgm:t>
    </dgm:pt>
    <dgm:pt modelId="{945B8CE0-7220-FC40-832B-D60BBB2F5EE5}" type="parTrans" cxnId="{1BBC0D17-8152-F140-9A6D-480BE58AC2E0}">
      <dgm:prSet/>
      <dgm:spPr/>
      <dgm:t>
        <a:bodyPr/>
        <a:lstStyle/>
        <a:p>
          <a:endParaRPr lang="en-US"/>
        </a:p>
      </dgm:t>
    </dgm:pt>
    <dgm:pt modelId="{D13B6A4E-69D3-444E-8F24-2B669BD719C7}" type="sibTrans" cxnId="{1BBC0D17-8152-F140-9A6D-480BE58AC2E0}">
      <dgm:prSet/>
      <dgm:spPr/>
      <dgm:t>
        <a:bodyPr/>
        <a:lstStyle/>
        <a:p>
          <a:endParaRPr lang="en-US"/>
        </a:p>
      </dgm:t>
    </dgm:pt>
    <dgm:pt modelId="{EB56B2A0-98D7-C449-A705-6E283078A0F7}">
      <dgm:prSet phldrT="[Text]"/>
      <dgm:spPr>
        <a:solidFill>
          <a:srgbClr val="FF8E43"/>
        </a:solidFill>
        <a:effectLst/>
      </dgm:spPr>
      <dgm:t>
        <a:bodyPr/>
        <a:lstStyle/>
        <a:p>
          <a:r>
            <a:rPr lang="en-US"/>
            <a:t>Icelandic Parliament Approval</a:t>
          </a:r>
        </a:p>
      </dgm:t>
    </dgm:pt>
    <dgm:pt modelId="{314C7419-0EEE-3A4B-95BC-10C36261F17E}" type="parTrans" cxnId="{FB14EB2A-19E3-684D-A0E0-FD0A4364A5C1}">
      <dgm:prSet/>
      <dgm:spPr/>
      <dgm:t>
        <a:bodyPr/>
        <a:lstStyle/>
        <a:p>
          <a:endParaRPr lang="en-US"/>
        </a:p>
      </dgm:t>
    </dgm:pt>
    <dgm:pt modelId="{B5744E31-4C59-4B47-B330-B6FBE97E436D}" type="sibTrans" cxnId="{FB14EB2A-19E3-684D-A0E0-FD0A4364A5C1}">
      <dgm:prSet/>
      <dgm:spPr/>
      <dgm:t>
        <a:bodyPr/>
        <a:lstStyle/>
        <a:p>
          <a:endParaRPr lang="en-US"/>
        </a:p>
      </dgm:t>
    </dgm:pt>
    <dgm:pt modelId="{14B29D3D-DE5E-F045-B009-2C9609D6FC48}">
      <dgm:prSet phldrT="[Text]"/>
      <dgm:spPr>
        <a:solidFill>
          <a:schemeClr val="accent2"/>
        </a:solidFill>
        <a:effectLst/>
      </dgm:spPr>
      <dgm:t>
        <a:bodyPr/>
        <a:lstStyle/>
        <a:p>
          <a:r>
            <a:rPr lang="en-US"/>
            <a:t>Approval of UK and Dutch governments</a:t>
          </a:r>
        </a:p>
      </dgm:t>
    </dgm:pt>
    <dgm:pt modelId="{BD25DBB6-4578-4F41-A976-D17095BDC38D}" type="parTrans" cxnId="{C60E14C2-B915-9043-81D7-6FAFCA69D5EC}">
      <dgm:prSet/>
      <dgm:spPr/>
      <dgm:t>
        <a:bodyPr/>
        <a:lstStyle/>
        <a:p>
          <a:endParaRPr lang="en-US"/>
        </a:p>
      </dgm:t>
    </dgm:pt>
    <dgm:pt modelId="{C715DD02-71CC-964D-B786-DF825472DFB0}" type="sibTrans" cxnId="{C60E14C2-B915-9043-81D7-6FAFCA69D5EC}">
      <dgm:prSet/>
      <dgm:spPr/>
      <dgm:t>
        <a:bodyPr/>
        <a:lstStyle/>
        <a:p>
          <a:endParaRPr lang="en-US"/>
        </a:p>
      </dgm:t>
    </dgm:pt>
    <dgm:pt modelId="{83A88FD6-6D09-904E-A14F-05523A8A92DE}">
      <dgm:prSet phldrT="[Text]"/>
      <dgm:spPr>
        <a:solidFill>
          <a:srgbClr val="81D35E"/>
        </a:solidFill>
        <a:effectLst/>
      </dgm:spPr>
      <dgm:t>
        <a:bodyPr/>
        <a:lstStyle/>
        <a:p>
          <a:r>
            <a:rPr lang="en-US"/>
            <a:t>Signing of the President of Iceland</a:t>
          </a:r>
        </a:p>
      </dgm:t>
    </dgm:pt>
    <dgm:pt modelId="{F2CDD99E-72B8-6643-9B6F-C69E5C58E9D6}" type="parTrans" cxnId="{191FCB02-FB06-614F-90B3-88AFF157DCAA}">
      <dgm:prSet/>
      <dgm:spPr/>
      <dgm:t>
        <a:bodyPr/>
        <a:lstStyle/>
        <a:p>
          <a:endParaRPr lang="en-US"/>
        </a:p>
      </dgm:t>
    </dgm:pt>
    <dgm:pt modelId="{14760C17-3D1A-8D47-9E6A-3451F9559A12}" type="sibTrans" cxnId="{191FCB02-FB06-614F-90B3-88AFF157DCAA}">
      <dgm:prSet/>
      <dgm:spPr/>
      <dgm:t>
        <a:bodyPr/>
        <a:lstStyle/>
        <a:p>
          <a:endParaRPr lang="en-US"/>
        </a:p>
      </dgm:t>
    </dgm:pt>
    <dgm:pt modelId="{BF420A59-A23F-7D40-AAB0-DEA6353D9103}">
      <dgm:prSet phldrT="[Text]"/>
      <dgm:spPr>
        <a:solidFill>
          <a:srgbClr val="A6A6A6"/>
        </a:solidFill>
        <a:effectLst/>
      </dgm:spPr>
      <dgm:t>
        <a:bodyPr/>
        <a:lstStyle/>
        <a:p>
          <a:r>
            <a:rPr lang="en-US"/>
            <a:t>Approval in a National Referendum</a:t>
          </a:r>
        </a:p>
      </dgm:t>
    </dgm:pt>
    <dgm:pt modelId="{EAA3E986-2DBB-1741-A8A2-9155A0875AF0}" type="parTrans" cxnId="{DC9283F9-EB33-CE40-8B22-8F5C4E766ADE}">
      <dgm:prSet/>
      <dgm:spPr/>
      <dgm:t>
        <a:bodyPr/>
        <a:lstStyle/>
        <a:p>
          <a:endParaRPr lang="en-US"/>
        </a:p>
      </dgm:t>
    </dgm:pt>
    <dgm:pt modelId="{02D2AC78-11A9-4A46-8B9D-B3C0853C7D0C}" type="sibTrans" cxnId="{DC9283F9-EB33-CE40-8B22-8F5C4E766ADE}">
      <dgm:prSet/>
      <dgm:spPr/>
      <dgm:t>
        <a:bodyPr/>
        <a:lstStyle/>
        <a:p>
          <a:endParaRPr lang="en-US"/>
        </a:p>
      </dgm:t>
    </dgm:pt>
    <dgm:pt modelId="{4274C492-395A-764A-8AF0-EE5995EC3FF7}" type="pres">
      <dgm:prSet presAssocID="{6B5D6415-E08B-7B47-9779-9D1B79EB182E}" presName="Name0" presStyleCnt="0">
        <dgm:presLayoutVars>
          <dgm:dir/>
          <dgm:animLvl val="lvl"/>
          <dgm:resizeHandles val="exact"/>
        </dgm:presLayoutVars>
      </dgm:prSet>
      <dgm:spPr/>
    </dgm:pt>
    <dgm:pt modelId="{39C1AC11-48AA-5240-A79E-C47D68525C28}" type="pres">
      <dgm:prSet presAssocID="{C75DD7A3-1401-A743-BAC5-013B6D1B133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D6A46-D380-D94B-A290-32DA49D827BF}" type="pres">
      <dgm:prSet presAssocID="{D13B6A4E-69D3-444E-8F24-2B669BD719C7}" presName="parTxOnlySpace" presStyleCnt="0"/>
      <dgm:spPr/>
    </dgm:pt>
    <dgm:pt modelId="{F26A34B8-614F-4243-BDF0-8B6B4B0A20F4}" type="pres">
      <dgm:prSet presAssocID="{EB56B2A0-98D7-C449-A705-6E283078A0F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A699B-DC93-7A45-8112-2205E8820365}" type="pres">
      <dgm:prSet presAssocID="{B5744E31-4C59-4B47-B330-B6FBE97E436D}" presName="parTxOnlySpace" presStyleCnt="0"/>
      <dgm:spPr/>
    </dgm:pt>
    <dgm:pt modelId="{6898B537-AEBA-FB40-8677-3EFE9BDABA20}" type="pres">
      <dgm:prSet presAssocID="{83A88FD6-6D09-904E-A14F-05523A8A92D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EBC39-A82C-8B4A-8DE7-386D270DE287}" type="pres">
      <dgm:prSet presAssocID="{14760C17-3D1A-8D47-9E6A-3451F9559A12}" presName="parTxOnlySpace" presStyleCnt="0"/>
      <dgm:spPr/>
    </dgm:pt>
    <dgm:pt modelId="{B9BC6677-4E36-604D-BF3A-FF69B69D2B84}" type="pres">
      <dgm:prSet presAssocID="{BF420A59-A23F-7D40-AAB0-DEA6353D9103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C2EA8-0347-1E46-9AD9-BE27E672A62E}" type="pres">
      <dgm:prSet presAssocID="{02D2AC78-11A9-4A46-8B9D-B3C0853C7D0C}" presName="parTxOnlySpace" presStyleCnt="0"/>
      <dgm:spPr/>
    </dgm:pt>
    <dgm:pt modelId="{4C5AB8A5-2EF2-834F-80BE-13A90CFEFCBD}" type="pres">
      <dgm:prSet presAssocID="{14B29D3D-DE5E-F045-B009-2C9609D6FC4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D6EC49-F4E3-4141-8007-B3921109D84F}" type="presOf" srcId="{83A88FD6-6D09-904E-A14F-05523A8A92DE}" destId="{6898B537-AEBA-FB40-8677-3EFE9BDABA20}" srcOrd="0" destOrd="0" presId="urn:microsoft.com/office/officeart/2005/8/layout/chevron1"/>
    <dgm:cxn modelId="{386818D2-04F8-B543-84F0-554A3C8F343E}" type="presOf" srcId="{14B29D3D-DE5E-F045-B009-2C9609D6FC48}" destId="{4C5AB8A5-2EF2-834F-80BE-13A90CFEFCBD}" srcOrd="0" destOrd="0" presId="urn:microsoft.com/office/officeart/2005/8/layout/chevron1"/>
    <dgm:cxn modelId="{C60E14C2-B915-9043-81D7-6FAFCA69D5EC}" srcId="{6B5D6415-E08B-7B47-9779-9D1B79EB182E}" destId="{14B29D3D-DE5E-F045-B009-2C9609D6FC48}" srcOrd="4" destOrd="0" parTransId="{BD25DBB6-4578-4F41-A976-D17095BDC38D}" sibTransId="{C715DD02-71CC-964D-B786-DF825472DFB0}"/>
    <dgm:cxn modelId="{3295CC83-B35A-0A47-859F-667BB8E83111}" type="presOf" srcId="{EB56B2A0-98D7-C449-A705-6E283078A0F7}" destId="{F26A34B8-614F-4243-BDF0-8B6B4B0A20F4}" srcOrd="0" destOrd="0" presId="urn:microsoft.com/office/officeart/2005/8/layout/chevron1"/>
    <dgm:cxn modelId="{F1AC26A3-2B0E-2E45-BE79-D83B0744DDA6}" type="presOf" srcId="{C75DD7A3-1401-A743-BAC5-013B6D1B133C}" destId="{39C1AC11-48AA-5240-A79E-C47D68525C28}" srcOrd="0" destOrd="0" presId="urn:microsoft.com/office/officeart/2005/8/layout/chevron1"/>
    <dgm:cxn modelId="{FB14EB2A-19E3-684D-A0E0-FD0A4364A5C1}" srcId="{6B5D6415-E08B-7B47-9779-9D1B79EB182E}" destId="{EB56B2A0-98D7-C449-A705-6E283078A0F7}" srcOrd="1" destOrd="0" parTransId="{314C7419-0EEE-3A4B-95BC-10C36261F17E}" sibTransId="{B5744E31-4C59-4B47-B330-B6FBE97E436D}"/>
    <dgm:cxn modelId="{DC9283F9-EB33-CE40-8B22-8F5C4E766ADE}" srcId="{6B5D6415-E08B-7B47-9779-9D1B79EB182E}" destId="{BF420A59-A23F-7D40-AAB0-DEA6353D9103}" srcOrd="3" destOrd="0" parTransId="{EAA3E986-2DBB-1741-A8A2-9155A0875AF0}" sibTransId="{02D2AC78-11A9-4A46-8B9D-B3C0853C7D0C}"/>
    <dgm:cxn modelId="{1BBC0D17-8152-F140-9A6D-480BE58AC2E0}" srcId="{6B5D6415-E08B-7B47-9779-9D1B79EB182E}" destId="{C75DD7A3-1401-A743-BAC5-013B6D1B133C}" srcOrd="0" destOrd="0" parTransId="{945B8CE0-7220-FC40-832B-D60BBB2F5EE5}" sibTransId="{D13B6A4E-69D3-444E-8F24-2B669BD719C7}"/>
    <dgm:cxn modelId="{5AF64E86-9015-9047-BFE9-6A4F9F2DE5CC}" type="presOf" srcId="{6B5D6415-E08B-7B47-9779-9D1B79EB182E}" destId="{4274C492-395A-764A-8AF0-EE5995EC3FF7}" srcOrd="0" destOrd="0" presId="urn:microsoft.com/office/officeart/2005/8/layout/chevron1"/>
    <dgm:cxn modelId="{C097A787-955F-7949-84A2-6039BE7AA9E4}" type="presOf" srcId="{BF420A59-A23F-7D40-AAB0-DEA6353D9103}" destId="{B9BC6677-4E36-604D-BF3A-FF69B69D2B84}" srcOrd="0" destOrd="0" presId="urn:microsoft.com/office/officeart/2005/8/layout/chevron1"/>
    <dgm:cxn modelId="{191FCB02-FB06-614F-90B3-88AFF157DCAA}" srcId="{6B5D6415-E08B-7B47-9779-9D1B79EB182E}" destId="{83A88FD6-6D09-904E-A14F-05523A8A92DE}" srcOrd="2" destOrd="0" parTransId="{F2CDD99E-72B8-6643-9B6F-C69E5C58E9D6}" sibTransId="{14760C17-3D1A-8D47-9E6A-3451F9559A12}"/>
    <dgm:cxn modelId="{F12FB93F-EE14-2244-B2A1-E9BED6FA64D0}" type="presParOf" srcId="{4274C492-395A-764A-8AF0-EE5995EC3FF7}" destId="{39C1AC11-48AA-5240-A79E-C47D68525C28}" srcOrd="0" destOrd="0" presId="urn:microsoft.com/office/officeart/2005/8/layout/chevron1"/>
    <dgm:cxn modelId="{11FD38B5-2187-1843-A167-53DC3D2A188A}" type="presParOf" srcId="{4274C492-395A-764A-8AF0-EE5995EC3FF7}" destId="{6CBD6A46-D380-D94B-A290-32DA49D827BF}" srcOrd="1" destOrd="0" presId="urn:microsoft.com/office/officeart/2005/8/layout/chevron1"/>
    <dgm:cxn modelId="{CCEF5EC9-A6B5-954E-A445-CF8648EAF2FD}" type="presParOf" srcId="{4274C492-395A-764A-8AF0-EE5995EC3FF7}" destId="{F26A34B8-614F-4243-BDF0-8B6B4B0A20F4}" srcOrd="2" destOrd="0" presId="urn:microsoft.com/office/officeart/2005/8/layout/chevron1"/>
    <dgm:cxn modelId="{12F0904C-218C-F042-9C41-321393C0A13F}" type="presParOf" srcId="{4274C492-395A-764A-8AF0-EE5995EC3FF7}" destId="{06EA699B-DC93-7A45-8112-2205E8820365}" srcOrd="3" destOrd="0" presId="urn:microsoft.com/office/officeart/2005/8/layout/chevron1"/>
    <dgm:cxn modelId="{38278ECE-2FD8-5A47-8FBB-4717FCDE5300}" type="presParOf" srcId="{4274C492-395A-764A-8AF0-EE5995EC3FF7}" destId="{6898B537-AEBA-FB40-8677-3EFE9BDABA20}" srcOrd="4" destOrd="0" presId="urn:microsoft.com/office/officeart/2005/8/layout/chevron1"/>
    <dgm:cxn modelId="{27EFA7EA-D8A7-DB4A-AD5A-7C7E8735A8AE}" type="presParOf" srcId="{4274C492-395A-764A-8AF0-EE5995EC3FF7}" destId="{56AEBC39-A82C-8B4A-8DE7-386D270DE287}" srcOrd="5" destOrd="0" presId="urn:microsoft.com/office/officeart/2005/8/layout/chevron1"/>
    <dgm:cxn modelId="{D0403289-C5E8-BA43-95BE-095FD42A9D93}" type="presParOf" srcId="{4274C492-395A-764A-8AF0-EE5995EC3FF7}" destId="{B9BC6677-4E36-604D-BF3A-FF69B69D2B84}" srcOrd="6" destOrd="0" presId="urn:microsoft.com/office/officeart/2005/8/layout/chevron1"/>
    <dgm:cxn modelId="{C06C4618-F837-8F44-B6FD-AA71352F5C71}" type="presParOf" srcId="{4274C492-395A-764A-8AF0-EE5995EC3FF7}" destId="{DBDC2EA8-0347-1E46-9AD9-BE27E672A62E}" srcOrd="7" destOrd="0" presId="urn:microsoft.com/office/officeart/2005/8/layout/chevron1"/>
    <dgm:cxn modelId="{5EEFE2A0-E8B2-C547-81E2-52A2F38DFCA7}" type="presParOf" srcId="{4274C492-395A-764A-8AF0-EE5995EC3FF7}" destId="{4C5AB8A5-2EF2-834F-80BE-13A90CFEFCBD}" srcOrd="8" destOrd="0" presId="urn:microsoft.com/office/officeart/2005/8/layout/chevron1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5D6415-E08B-7B47-9779-9D1B79EB182E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C75DD7A3-1401-A743-BAC5-013B6D1B133C}">
      <dgm:prSet phldrT="[Text]"/>
      <dgm:spPr>
        <a:solidFill>
          <a:srgbClr val="81D35E"/>
        </a:solidFill>
        <a:effectLst/>
      </dgm:spPr>
      <dgm:t>
        <a:bodyPr/>
        <a:lstStyle/>
        <a:p>
          <a:r>
            <a:rPr lang="en-US"/>
            <a:t>Agreement between all governements</a:t>
          </a:r>
        </a:p>
      </dgm:t>
    </dgm:pt>
    <dgm:pt modelId="{945B8CE0-7220-FC40-832B-D60BBB2F5EE5}" type="parTrans" cxnId="{1BBC0D17-8152-F140-9A6D-480BE58AC2E0}">
      <dgm:prSet/>
      <dgm:spPr/>
      <dgm:t>
        <a:bodyPr/>
        <a:lstStyle/>
        <a:p>
          <a:endParaRPr lang="en-US"/>
        </a:p>
      </dgm:t>
    </dgm:pt>
    <dgm:pt modelId="{D13B6A4E-69D3-444E-8F24-2B669BD719C7}" type="sibTrans" cxnId="{1BBC0D17-8152-F140-9A6D-480BE58AC2E0}">
      <dgm:prSet/>
      <dgm:spPr/>
      <dgm:t>
        <a:bodyPr/>
        <a:lstStyle/>
        <a:p>
          <a:endParaRPr lang="en-US"/>
        </a:p>
      </dgm:t>
    </dgm:pt>
    <dgm:pt modelId="{EB56B2A0-98D7-C449-A705-6E283078A0F7}">
      <dgm:prSet phldrT="[Text]"/>
      <dgm:spPr>
        <a:solidFill>
          <a:srgbClr val="81D35E"/>
        </a:solidFill>
        <a:effectLst/>
      </dgm:spPr>
      <dgm:t>
        <a:bodyPr/>
        <a:lstStyle/>
        <a:p>
          <a:r>
            <a:rPr lang="en-US"/>
            <a:t>Icelandic Parliament Approval</a:t>
          </a:r>
        </a:p>
      </dgm:t>
    </dgm:pt>
    <dgm:pt modelId="{314C7419-0EEE-3A4B-95BC-10C36261F17E}" type="parTrans" cxnId="{FB14EB2A-19E3-684D-A0E0-FD0A4364A5C1}">
      <dgm:prSet/>
      <dgm:spPr/>
      <dgm:t>
        <a:bodyPr/>
        <a:lstStyle/>
        <a:p>
          <a:endParaRPr lang="en-US"/>
        </a:p>
      </dgm:t>
    </dgm:pt>
    <dgm:pt modelId="{B5744E31-4C59-4B47-B330-B6FBE97E436D}" type="sibTrans" cxnId="{FB14EB2A-19E3-684D-A0E0-FD0A4364A5C1}">
      <dgm:prSet/>
      <dgm:spPr/>
      <dgm:t>
        <a:bodyPr/>
        <a:lstStyle/>
        <a:p>
          <a:endParaRPr lang="en-US"/>
        </a:p>
      </dgm:t>
    </dgm:pt>
    <dgm:pt modelId="{14B29D3D-DE5E-F045-B009-2C9609D6FC48}">
      <dgm:prSet phldrT="[Text]"/>
      <dgm:spPr>
        <a:solidFill>
          <a:srgbClr val="808080">
            <a:alpha val="73000"/>
          </a:srgbClr>
        </a:solidFill>
        <a:effectLst/>
      </dgm:spPr>
      <dgm:t>
        <a:bodyPr/>
        <a:lstStyle/>
        <a:p>
          <a:r>
            <a:rPr lang="en-US"/>
            <a:t>Approval of UK and Dutch governments</a:t>
          </a:r>
        </a:p>
      </dgm:t>
    </dgm:pt>
    <dgm:pt modelId="{BD25DBB6-4578-4F41-A976-D17095BDC38D}" type="parTrans" cxnId="{C60E14C2-B915-9043-81D7-6FAFCA69D5EC}">
      <dgm:prSet/>
      <dgm:spPr/>
      <dgm:t>
        <a:bodyPr/>
        <a:lstStyle/>
        <a:p>
          <a:endParaRPr lang="en-US"/>
        </a:p>
      </dgm:t>
    </dgm:pt>
    <dgm:pt modelId="{C715DD02-71CC-964D-B786-DF825472DFB0}" type="sibTrans" cxnId="{C60E14C2-B915-9043-81D7-6FAFCA69D5EC}">
      <dgm:prSet/>
      <dgm:spPr/>
      <dgm:t>
        <a:bodyPr/>
        <a:lstStyle/>
        <a:p>
          <a:endParaRPr lang="en-US"/>
        </a:p>
      </dgm:t>
    </dgm:pt>
    <dgm:pt modelId="{83A88FD6-6D09-904E-A14F-05523A8A92DE}">
      <dgm:prSet phldrT="[Text]"/>
      <dgm:spPr>
        <a:solidFill>
          <a:schemeClr val="accent6"/>
        </a:solidFill>
        <a:effectLst/>
      </dgm:spPr>
      <dgm:t>
        <a:bodyPr/>
        <a:lstStyle/>
        <a:p>
          <a:r>
            <a:rPr lang="en-US"/>
            <a:t>Signing of the President of Iceland</a:t>
          </a:r>
        </a:p>
      </dgm:t>
    </dgm:pt>
    <dgm:pt modelId="{F2CDD99E-72B8-6643-9B6F-C69E5C58E9D6}" type="parTrans" cxnId="{191FCB02-FB06-614F-90B3-88AFF157DCAA}">
      <dgm:prSet/>
      <dgm:spPr/>
      <dgm:t>
        <a:bodyPr/>
        <a:lstStyle/>
        <a:p>
          <a:endParaRPr lang="en-US"/>
        </a:p>
      </dgm:t>
    </dgm:pt>
    <dgm:pt modelId="{14760C17-3D1A-8D47-9E6A-3451F9559A12}" type="sibTrans" cxnId="{191FCB02-FB06-614F-90B3-88AFF157DCAA}">
      <dgm:prSet/>
      <dgm:spPr/>
      <dgm:t>
        <a:bodyPr/>
        <a:lstStyle/>
        <a:p>
          <a:endParaRPr lang="en-US"/>
        </a:p>
      </dgm:t>
    </dgm:pt>
    <dgm:pt modelId="{BF420A59-A23F-7D40-AAB0-DEA6353D9103}">
      <dgm:prSet phldrT="[Text]"/>
      <dgm:spPr>
        <a:solidFill>
          <a:schemeClr val="accent2"/>
        </a:solidFill>
        <a:effectLst/>
      </dgm:spPr>
      <dgm:t>
        <a:bodyPr/>
        <a:lstStyle/>
        <a:p>
          <a:r>
            <a:rPr lang="en-US"/>
            <a:t>Approval in a National Referendum</a:t>
          </a:r>
        </a:p>
      </dgm:t>
    </dgm:pt>
    <dgm:pt modelId="{EAA3E986-2DBB-1741-A8A2-9155A0875AF0}" type="parTrans" cxnId="{DC9283F9-EB33-CE40-8B22-8F5C4E766ADE}">
      <dgm:prSet/>
      <dgm:spPr/>
      <dgm:t>
        <a:bodyPr/>
        <a:lstStyle/>
        <a:p>
          <a:endParaRPr lang="en-US"/>
        </a:p>
      </dgm:t>
    </dgm:pt>
    <dgm:pt modelId="{02D2AC78-11A9-4A46-8B9D-B3C0853C7D0C}" type="sibTrans" cxnId="{DC9283F9-EB33-CE40-8B22-8F5C4E766ADE}">
      <dgm:prSet/>
      <dgm:spPr/>
      <dgm:t>
        <a:bodyPr/>
        <a:lstStyle/>
        <a:p>
          <a:endParaRPr lang="en-US"/>
        </a:p>
      </dgm:t>
    </dgm:pt>
    <dgm:pt modelId="{4274C492-395A-764A-8AF0-EE5995EC3FF7}" type="pres">
      <dgm:prSet presAssocID="{6B5D6415-E08B-7B47-9779-9D1B79EB182E}" presName="Name0" presStyleCnt="0">
        <dgm:presLayoutVars>
          <dgm:dir/>
          <dgm:animLvl val="lvl"/>
          <dgm:resizeHandles val="exact"/>
        </dgm:presLayoutVars>
      </dgm:prSet>
      <dgm:spPr/>
    </dgm:pt>
    <dgm:pt modelId="{39C1AC11-48AA-5240-A79E-C47D68525C28}" type="pres">
      <dgm:prSet presAssocID="{C75DD7A3-1401-A743-BAC5-013B6D1B133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D6A46-D380-D94B-A290-32DA49D827BF}" type="pres">
      <dgm:prSet presAssocID="{D13B6A4E-69D3-444E-8F24-2B669BD719C7}" presName="parTxOnlySpace" presStyleCnt="0"/>
      <dgm:spPr/>
    </dgm:pt>
    <dgm:pt modelId="{F26A34B8-614F-4243-BDF0-8B6B4B0A20F4}" type="pres">
      <dgm:prSet presAssocID="{EB56B2A0-98D7-C449-A705-6E283078A0F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A699B-DC93-7A45-8112-2205E8820365}" type="pres">
      <dgm:prSet presAssocID="{B5744E31-4C59-4B47-B330-B6FBE97E436D}" presName="parTxOnlySpace" presStyleCnt="0"/>
      <dgm:spPr/>
    </dgm:pt>
    <dgm:pt modelId="{6898B537-AEBA-FB40-8677-3EFE9BDABA20}" type="pres">
      <dgm:prSet presAssocID="{83A88FD6-6D09-904E-A14F-05523A8A92D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EBC39-A82C-8B4A-8DE7-386D270DE287}" type="pres">
      <dgm:prSet presAssocID="{14760C17-3D1A-8D47-9E6A-3451F9559A12}" presName="parTxOnlySpace" presStyleCnt="0"/>
      <dgm:spPr/>
    </dgm:pt>
    <dgm:pt modelId="{B9BC6677-4E36-604D-BF3A-FF69B69D2B84}" type="pres">
      <dgm:prSet presAssocID="{BF420A59-A23F-7D40-AAB0-DEA6353D9103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C2EA8-0347-1E46-9AD9-BE27E672A62E}" type="pres">
      <dgm:prSet presAssocID="{02D2AC78-11A9-4A46-8B9D-B3C0853C7D0C}" presName="parTxOnlySpace" presStyleCnt="0"/>
      <dgm:spPr/>
    </dgm:pt>
    <dgm:pt modelId="{4C5AB8A5-2EF2-834F-80BE-13A90CFEFCBD}" type="pres">
      <dgm:prSet presAssocID="{14B29D3D-DE5E-F045-B009-2C9609D6FC48}" presName="parTxOnly" presStyleLbl="node1" presStyleIdx="4" presStyleCnt="5" custLinFactNeighborX="11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4E7495-71D8-C84C-8ED7-5FCAA9DCF6A3}" type="presOf" srcId="{EB56B2A0-98D7-C449-A705-6E283078A0F7}" destId="{F26A34B8-614F-4243-BDF0-8B6B4B0A20F4}" srcOrd="0" destOrd="0" presId="urn:microsoft.com/office/officeart/2005/8/layout/chevron1"/>
    <dgm:cxn modelId="{D12F17D4-DF88-F24B-AD29-CA9579B43874}" type="presOf" srcId="{6B5D6415-E08B-7B47-9779-9D1B79EB182E}" destId="{4274C492-395A-764A-8AF0-EE5995EC3FF7}" srcOrd="0" destOrd="0" presId="urn:microsoft.com/office/officeart/2005/8/layout/chevron1"/>
    <dgm:cxn modelId="{191FCB02-FB06-614F-90B3-88AFF157DCAA}" srcId="{6B5D6415-E08B-7B47-9779-9D1B79EB182E}" destId="{83A88FD6-6D09-904E-A14F-05523A8A92DE}" srcOrd="2" destOrd="0" parTransId="{F2CDD99E-72B8-6643-9B6F-C69E5C58E9D6}" sibTransId="{14760C17-3D1A-8D47-9E6A-3451F9559A12}"/>
    <dgm:cxn modelId="{00898DB6-F996-E04C-AAF3-C83291F03B3A}" type="presOf" srcId="{C75DD7A3-1401-A743-BAC5-013B6D1B133C}" destId="{39C1AC11-48AA-5240-A79E-C47D68525C28}" srcOrd="0" destOrd="0" presId="urn:microsoft.com/office/officeart/2005/8/layout/chevron1"/>
    <dgm:cxn modelId="{1BBC0D17-8152-F140-9A6D-480BE58AC2E0}" srcId="{6B5D6415-E08B-7B47-9779-9D1B79EB182E}" destId="{C75DD7A3-1401-A743-BAC5-013B6D1B133C}" srcOrd="0" destOrd="0" parTransId="{945B8CE0-7220-FC40-832B-D60BBB2F5EE5}" sibTransId="{D13B6A4E-69D3-444E-8F24-2B669BD719C7}"/>
    <dgm:cxn modelId="{FB14EB2A-19E3-684D-A0E0-FD0A4364A5C1}" srcId="{6B5D6415-E08B-7B47-9779-9D1B79EB182E}" destId="{EB56B2A0-98D7-C449-A705-6E283078A0F7}" srcOrd="1" destOrd="0" parTransId="{314C7419-0EEE-3A4B-95BC-10C36261F17E}" sibTransId="{B5744E31-4C59-4B47-B330-B6FBE97E436D}"/>
    <dgm:cxn modelId="{04627BBC-B182-D943-800B-FA1E4DFAF600}" type="presOf" srcId="{14B29D3D-DE5E-F045-B009-2C9609D6FC48}" destId="{4C5AB8A5-2EF2-834F-80BE-13A90CFEFCBD}" srcOrd="0" destOrd="0" presId="urn:microsoft.com/office/officeart/2005/8/layout/chevron1"/>
    <dgm:cxn modelId="{DC9283F9-EB33-CE40-8B22-8F5C4E766ADE}" srcId="{6B5D6415-E08B-7B47-9779-9D1B79EB182E}" destId="{BF420A59-A23F-7D40-AAB0-DEA6353D9103}" srcOrd="3" destOrd="0" parTransId="{EAA3E986-2DBB-1741-A8A2-9155A0875AF0}" sibTransId="{02D2AC78-11A9-4A46-8B9D-B3C0853C7D0C}"/>
    <dgm:cxn modelId="{4AA1949A-46A3-E64D-9570-0711D17F433D}" type="presOf" srcId="{BF420A59-A23F-7D40-AAB0-DEA6353D9103}" destId="{B9BC6677-4E36-604D-BF3A-FF69B69D2B84}" srcOrd="0" destOrd="0" presId="urn:microsoft.com/office/officeart/2005/8/layout/chevron1"/>
    <dgm:cxn modelId="{C60E14C2-B915-9043-81D7-6FAFCA69D5EC}" srcId="{6B5D6415-E08B-7B47-9779-9D1B79EB182E}" destId="{14B29D3D-DE5E-F045-B009-2C9609D6FC48}" srcOrd="4" destOrd="0" parTransId="{BD25DBB6-4578-4F41-A976-D17095BDC38D}" sibTransId="{C715DD02-71CC-964D-B786-DF825472DFB0}"/>
    <dgm:cxn modelId="{E495C7F9-B578-3D4E-A0B7-984854CD2ACB}" type="presOf" srcId="{83A88FD6-6D09-904E-A14F-05523A8A92DE}" destId="{6898B537-AEBA-FB40-8677-3EFE9BDABA20}" srcOrd="0" destOrd="0" presId="urn:microsoft.com/office/officeart/2005/8/layout/chevron1"/>
    <dgm:cxn modelId="{60307CC8-48C3-E64D-B1F9-ECA55C4E8E0D}" type="presParOf" srcId="{4274C492-395A-764A-8AF0-EE5995EC3FF7}" destId="{39C1AC11-48AA-5240-A79E-C47D68525C28}" srcOrd="0" destOrd="0" presId="urn:microsoft.com/office/officeart/2005/8/layout/chevron1"/>
    <dgm:cxn modelId="{1DF94507-4FAD-C645-900F-1EECCC0826A9}" type="presParOf" srcId="{4274C492-395A-764A-8AF0-EE5995EC3FF7}" destId="{6CBD6A46-D380-D94B-A290-32DA49D827BF}" srcOrd="1" destOrd="0" presId="urn:microsoft.com/office/officeart/2005/8/layout/chevron1"/>
    <dgm:cxn modelId="{A22784E1-17D8-8943-8D6B-540853010F73}" type="presParOf" srcId="{4274C492-395A-764A-8AF0-EE5995EC3FF7}" destId="{F26A34B8-614F-4243-BDF0-8B6B4B0A20F4}" srcOrd="2" destOrd="0" presId="urn:microsoft.com/office/officeart/2005/8/layout/chevron1"/>
    <dgm:cxn modelId="{A47ACE8E-22B9-B54F-9DBF-9D7A708C16B9}" type="presParOf" srcId="{4274C492-395A-764A-8AF0-EE5995EC3FF7}" destId="{06EA699B-DC93-7A45-8112-2205E8820365}" srcOrd="3" destOrd="0" presId="urn:microsoft.com/office/officeart/2005/8/layout/chevron1"/>
    <dgm:cxn modelId="{281895E2-17EC-E74A-999E-CD5A453EA30C}" type="presParOf" srcId="{4274C492-395A-764A-8AF0-EE5995EC3FF7}" destId="{6898B537-AEBA-FB40-8677-3EFE9BDABA20}" srcOrd="4" destOrd="0" presId="urn:microsoft.com/office/officeart/2005/8/layout/chevron1"/>
    <dgm:cxn modelId="{A670C1DA-06E3-0D47-98F3-52118555D54E}" type="presParOf" srcId="{4274C492-395A-764A-8AF0-EE5995EC3FF7}" destId="{56AEBC39-A82C-8B4A-8DE7-386D270DE287}" srcOrd="5" destOrd="0" presId="urn:microsoft.com/office/officeart/2005/8/layout/chevron1"/>
    <dgm:cxn modelId="{6555AA53-ADEC-8446-BFBC-CF12202C2A1E}" type="presParOf" srcId="{4274C492-395A-764A-8AF0-EE5995EC3FF7}" destId="{B9BC6677-4E36-604D-BF3A-FF69B69D2B84}" srcOrd="6" destOrd="0" presId="urn:microsoft.com/office/officeart/2005/8/layout/chevron1"/>
    <dgm:cxn modelId="{5D4DFC4F-12FD-F148-BC2F-A5078B7B7491}" type="presParOf" srcId="{4274C492-395A-764A-8AF0-EE5995EC3FF7}" destId="{DBDC2EA8-0347-1E46-9AD9-BE27E672A62E}" srcOrd="7" destOrd="0" presId="urn:microsoft.com/office/officeart/2005/8/layout/chevron1"/>
    <dgm:cxn modelId="{EE8FDBD9-84A5-6A4A-9410-E3CCC0D055C7}" type="presParOf" srcId="{4274C492-395A-764A-8AF0-EE5995EC3FF7}" destId="{4C5AB8A5-2EF2-834F-80BE-13A90CFEFCBD}" srcOrd="8" destOrd="0" presId="urn:microsoft.com/office/officeart/2005/8/layout/chevron1"/>
  </dgm:cxnLst>
  <dgm:bg>
    <a:effectLst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5D6415-E08B-7B47-9779-9D1B79EB182E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C75DD7A3-1401-A743-BAC5-013B6D1B133C}">
      <dgm:prSet phldrT="[Text]"/>
      <dgm:spPr>
        <a:solidFill>
          <a:srgbClr val="81D35E"/>
        </a:solidFill>
        <a:effectLst/>
      </dgm:spPr>
      <dgm:t>
        <a:bodyPr/>
        <a:lstStyle/>
        <a:p>
          <a:r>
            <a:rPr lang="en-US"/>
            <a:t>Agreement between all governements</a:t>
          </a:r>
        </a:p>
      </dgm:t>
    </dgm:pt>
    <dgm:pt modelId="{945B8CE0-7220-FC40-832B-D60BBB2F5EE5}" type="parTrans" cxnId="{1BBC0D17-8152-F140-9A6D-480BE58AC2E0}">
      <dgm:prSet/>
      <dgm:spPr/>
      <dgm:t>
        <a:bodyPr/>
        <a:lstStyle/>
        <a:p>
          <a:endParaRPr lang="en-US"/>
        </a:p>
      </dgm:t>
    </dgm:pt>
    <dgm:pt modelId="{D13B6A4E-69D3-444E-8F24-2B669BD719C7}" type="sibTrans" cxnId="{1BBC0D17-8152-F140-9A6D-480BE58AC2E0}">
      <dgm:prSet/>
      <dgm:spPr/>
      <dgm:t>
        <a:bodyPr/>
        <a:lstStyle/>
        <a:p>
          <a:endParaRPr lang="en-US"/>
        </a:p>
      </dgm:t>
    </dgm:pt>
    <dgm:pt modelId="{EB56B2A0-98D7-C449-A705-6E283078A0F7}">
      <dgm:prSet phldrT="[Text]"/>
      <dgm:spPr>
        <a:solidFill>
          <a:srgbClr val="81D35E"/>
        </a:solidFill>
        <a:effectLst/>
      </dgm:spPr>
      <dgm:t>
        <a:bodyPr/>
        <a:lstStyle/>
        <a:p>
          <a:r>
            <a:rPr lang="en-US"/>
            <a:t>Icelandic Parliament Approval</a:t>
          </a:r>
        </a:p>
      </dgm:t>
    </dgm:pt>
    <dgm:pt modelId="{314C7419-0EEE-3A4B-95BC-10C36261F17E}" type="parTrans" cxnId="{FB14EB2A-19E3-684D-A0E0-FD0A4364A5C1}">
      <dgm:prSet/>
      <dgm:spPr/>
      <dgm:t>
        <a:bodyPr/>
        <a:lstStyle/>
        <a:p>
          <a:endParaRPr lang="en-US"/>
        </a:p>
      </dgm:t>
    </dgm:pt>
    <dgm:pt modelId="{B5744E31-4C59-4B47-B330-B6FBE97E436D}" type="sibTrans" cxnId="{FB14EB2A-19E3-684D-A0E0-FD0A4364A5C1}">
      <dgm:prSet/>
      <dgm:spPr/>
      <dgm:t>
        <a:bodyPr/>
        <a:lstStyle/>
        <a:p>
          <a:endParaRPr lang="en-US"/>
        </a:p>
      </dgm:t>
    </dgm:pt>
    <dgm:pt modelId="{14B29D3D-DE5E-F045-B009-2C9609D6FC48}">
      <dgm:prSet phldrT="[Text]"/>
      <dgm:spPr>
        <a:solidFill>
          <a:srgbClr val="808080">
            <a:alpha val="73000"/>
          </a:srgbClr>
        </a:solidFill>
        <a:effectLst/>
      </dgm:spPr>
      <dgm:t>
        <a:bodyPr/>
        <a:lstStyle/>
        <a:p>
          <a:r>
            <a:rPr lang="en-US"/>
            <a:t>Approval of UK and Dutch governments</a:t>
          </a:r>
        </a:p>
      </dgm:t>
    </dgm:pt>
    <dgm:pt modelId="{BD25DBB6-4578-4F41-A976-D17095BDC38D}" type="parTrans" cxnId="{C60E14C2-B915-9043-81D7-6FAFCA69D5EC}">
      <dgm:prSet/>
      <dgm:spPr/>
      <dgm:t>
        <a:bodyPr/>
        <a:lstStyle/>
        <a:p>
          <a:endParaRPr lang="en-US"/>
        </a:p>
      </dgm:t>
    </dgm:pt>
    <dgm:pt modelId="{C715DD02-71CC-964D-B786-DF825472DFB0}" type="sibTrans" cxnId="{C60E14C2-B915-9043-81D7-6FAFCA69D5EC}">
      <dgm:prSet/>
      <dgm:spPr/>
      <dgm:t>
        <a:bodyPr/>
        <a:lstStyle/>
        <a:p>
          <a:endParaRPr lang="en-US"/>
        </a:p>
      </dgm:t>
    </dgm:pt>
    <dgm:pt modelId="{83A88FD6-6D09-904E-A14F-05523A8A92DE}">
      <dgm:prSet phldrT="[Text]"/>
      <dgm:spPr>
        <a:solidFill>
          <a:schemeClr val="accent6"/>
        </a:solidFill>
        <a:effectLst/>
      </dgm:spPr>
      <dgm:t>
        <a:bodyPr/>
        <a:lstStyle/>
        <a:p>
          <a:r>
            <a:rPr lang="en-US"/>
            <a:t>Signing of the President of Iceland</a:t>
          </a:r>
        </a:p>
      </dgm:t>
    </dgm:pt>
    <dgm:pt modelId="{F2CDD99E-72B8-6643-9B6F-C69E5C58E9D6}" type="parTrans" cxnId="{191FCB02-FB06-614F-90B3-88AFF157DCAA}">
      <dgm:prSet/>
      <dgm:spPr/>
      <dgm:t>
        <a:bodyPr/>
        <a:lstStyle/>
        <a:p>
          <a:endParaRPr lang="en-US"/>
        </a:p>
      </dgm:t>
    </dgm:pt>
    <dgm:pt modelId="{14760C17-3D1A-8D47-9E6A-3451F9559A12}" type="sibTrans" cxnId="{191FCB02-FB06-614F-90B3-88AFF157DCAA}">
      <dgm:prSet/>
      <dgm:spPr/>
      <dgm:t>
        <a:bodyPr/>
        <a:lstStyle/>
        <a:p>
          <a:endParaRPr lang="en-US"/>
        </a:p>
      </dgm:t>
    </dgm:pt>
    <dgm:pt modelId="{BF420A59-A23F-7D40-AAB0-DEA6353D9103}">
      <dgm:prSet phldrT="[Text]"/>
      <dgm:spPr>
        <a:solidFill>
          <a:schemeClr val="accent2"/>
        </a:solidFill>
        <a:effectLst/>
      </dgm:spPr>
      <dgm:t>
        <a:bodyPr/>
        <a:lstStyle/>
        <a:p>
          <a:r>
            <a:rPr lang="en-US"/>
            <a:t>Approval in a National Referendum</a:t>
          </a:r>
        </a:p>
      </dgm:t>
    </dgm:pt>
    <dgm:pt modelId="{EAA3E986-2DBB-1741-A8A2-9155A0875AF0}" type="parTrans" cxnId="{DC9283F9-EB33-CE40-8B22-8F5C4E766ADE}">
      <dgm:prSet/>
      <dgm:spPr/>
      <dgm:t>
        <a:bodyPr/>
        <a:lstStyle/>
        <a:p>
          <a:endParaRPr lang="en-US"/>
        </a:p>
      </dgm:t>
    </dgm:pt>
    <dgm:pt modelId="{02D2AC78-11A9-4A46-8B9D-B3C0853C7D0C}" type="sibTrans" cxnId="{DC9283F9-EB33-CE40-8B22-8F5C4E766ADE}">
      <dgm:prSet/>
      <dgm:spPr/>
      <dgm:t>
        <a:bodyPr/>
        <a:lstStyle/>
        <a:p>
          <a:endParaRPr lang="en-US"/>
        </a:p>
      </dgm:t>
    </dgm:pt>
    <dgm:pt modelId="{4274C492-395A-764A-8AF0-EE5995EC3FF7}" type="pres">
      <dgm:prSet presAssocID="{6B5D6415-E08B-7B47-9779-9D1B79EB182E}" presName="Name0" presStyleCnt="0">
        <dgm:presLayoutVars>
          <dgm:dir/>
          <dgm:animLvl val="lvl"/>
          <dgm:resizeHandles val="exact"/>
        </dgm:presLayoutVars>
      </dgm:prSet>
      <dgm:spPr/>
    </dgm:pt>
    <dgm:pt modelId="{39C1AC11-48AA-5240-A79E-C47D68525C28}" type="pres">
      <dgm:prSet presAssocID="{C75DD7A3-1401-A743-BAC5-013B6D1B133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D6A46-D380-D94B-A290-32DA49D827BF}" type="pres">
      <dgm:prSet presAssocID="{D13B6A4E-69D3-444E-8F24-2B669BD719C7}" presName="parTxOnlySpace" presStyleCnt="0"/>
      <dgm:spPr/>
    </dgm:pt>
    <dgm:pt modelId="{F26A34B8-614F-4243-BDF0-8B6B4B0A20F4}" type="pres">
      <dgm:prSet presAssocID="{EB56B2A0-98D7-C449-A705-6E283078A0F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A699B-DC93-7A45-8112-2205E8820365}" type="pres">
      <dgm:prSet presAssocID="{B5744E31-4C59-4B47-B330-B6FBE97E436D}" presName="parTxOnlySpace" presStyleCnt="0"/>
      <dgm:spPr/>
    </dgm:pt>
    <dgm:pt modelId="{6898B537-AEBA-FB40-8677-3EFE9BDABA20}" type="pres">
      <dgm:prSet presAssocID="{83A88FD6-6D09-904E-A14F-05523A8A92D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EBC39-A82C-8B4A-8DE7-386D270DE287}" type="pres">
      <dgm:prSet presAssocID="{14760C17-3D1A-8D47-9E6A-3451F9559A12}" presName="parTxOnlySpace" presStyleCnt="0"/>
      <dgm:spPr/>
    </dgm:pt>
    <dgm:pt modelId="{B9BC6677-4E36-604D-BF3A-FF69B69D2B84}" type="pres">
      <dgm:prSet presAssocID="{BF420A59-A23F-7D40-AAB0-DEA6353D9103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C2EA8-0347-1E46-9AD9-BE27E672A62E}" type="pres">
      <dgm:prSet presAssocID="{02D2AC78-11A9-4A46-8B9D-B3C0853C7D0C}" presName="parTxOnlySpace" presStyleCnt="0"/>
      <dgm:spPr/>
    </dgm:pt>
    <dgm:pt modelId="{4C5AB8A5-2EF2-834F-80BE-13A90CFEFCBD}" type="pres">
      <dgm:prSet presAssocID="{14B29D3D-DE5E-F045-B009-2C9609D6FC48}" presName="parTxOnly" presStyleLbl="node1" presStyleIdx="4" presStyleCnt="5" custLinFactNeighborX="11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0E14C2-B915-9043-81D7-6FAFCA69D5EC}" srcId="{6B5D6415-E08B-7B47-9779-9D1B79EB182E}" destId="{14B29D3D-DE5E-F045-B009-2C9609D6FC48}" srcOrd="4" destOrd="0" parTransId="{BD25DBB6-4578-4F41-A976-D17095BDC38D}" sibTransId="{C715DD02-71CC-964D-B786-DF825472DFB0}"/>
    <dgm:cxn modelId="{8A7B3B5E-2680-BC4F-BDCD-66FA252BE81E}" type="presOf" srcId="{BF420A59-A23F-7D40-AAB0-DEA6353D9103}" destId="{B9BC6677-4E36-604D-BF3A-FF69B69D2B84}" srcOrd="0" destOrd="0" presId="urn:microsoft.com/office/officeart/2005/8/layout/chevron1"/>
    <dgm:cxn modelId="{FB14EB2A-19E3-684D-A0E0-FD0A4364A5C1}" srcId="{6B5D6415-E08B-7B47-9779-9D1B79EB182E}" destId="{EB56B2A0-98D7-C449-A705-6E283078A0F7}" srcOrd="1" destOrd="0" parTransId="{314C7419-0EEE-3A4B-95BC-10C36261F17E}" sibTransId="{B5744E31-4C59-4B47-B330-B6FBE97E436D}"/>
    <dgm:cxn modelId="{DC9283F9-EB33-CE40-8B22-8F5C4E766ADE}" srcId="{6B5D6415-E08B-7B47-9779-9D1B79EB182E}" destId="{BF420A59-A23F-7D40-AAB0-DEA6353D9103}" srcOrd="3" destOrd="0" parTransId="{EAA3E986-2DBB-1741-A8A2-9155A0875AF0}" sibTransId="{02D2AC78-11A9-4A46-8B9D-B3C0853C7D0C}"/>
    <dgm:cxn modelId="{FF786C9F-9EF0-354D-80C8-90A63882B194}" type="presOf" srcId="{14B29D3D-DE5E-F045-B009-2C9609D6FC48}" destId="{4C5AB8A5-2EF2-834F-80BE-13A90CFEFCBD}" srcOrd="0" destOrd="0" presId="urn:microsoft.com/office/officeart/2005/8/layout/chevron1"/>
    <dgm:cxn modelId="{1BBC0D17-8152-F140-9A6D-480BE58AC2E0}" srcId="{6B5D6415-E08B-7B47-9779-9D1B79EB182E}" destId="{C75DD7A3-1401-A743-BAC5-013B6D1B133C}" srcOrd="0" destOrd="0" parTransId="{945B8CE0-7220-FC40-832B-D60BBB2F5EE5}" sibTransId="{D13B6A4E-69D3-444E-8F24-2B669BD719C7}"/>
    <dgm:cxn modelId="{E2691BB5-F4DB-3B49-861C-60037AC639D7}" type="presOf" srcId="{6B5D6415-E08B-7B47-9779-9D1B79EB182E}" destId="{4274C492-395A-764A-8AF0-EE5995EC3FF7}" srcOrd="0" destOrd="0" presId="urn:microsoft.com/office/officeart/2005/8/layout/chevron1"/>
    <dgm:cxn modelId="{1263DF09-E99A-D147-90DA-1B82B99ABBA7}" type="presOf" srcId="{C75DD7A3-1401-A743-BAC5-013B6D1B133C}" destId="{39C1AC11-48AA-5240-A79E-C47D68525C28}" srcOrd="0" destOrd="0" presId="urn:microsoft.com/office/officeart/2005/8/layout/chevron1"/>
    <dgm:cxn modelId="{9EBECAFB-F77E-BC40-A8C9-03820FACB640}" type="presOf" srcId="{83A88FD6-6D09-904E-A14F-05523A8A92DE}" destId="{6898B537-AEBA-FB40-8677-3EFE9BDABA20}" srcOrd="0" destOrd="0" presId="urn:microsoft.com/office/officeart/2005/8/layout/chevron1"/>
    <dgm:cxn modelId="{191FCB02-FB06-614F-90B3-88AFF157DCAA}" srcId="{6B5D6415-E08B-7B47-9779-9D1B79EB182E}" destId="{83A88FD6-6D09-904E-A14F-05523A8A92DE}" srcOrd="2" destOrd="0" parTransId="{F2CDD99E-72B8-6643-9B6F-C69E5C58E9D6}" sibTransId="{14760C17-3D1A-8D47-9E6A-3451F9559A12}"/>
    <dgm:cxn modelId="{9ED55109-EFFD-5E42-B9B7-E77750897E7D}" type="presOf" srcId="{EB56B2A0-98D7-C449-A705-6E283078A0F7}" destId="{F26A34B8-614F-4243-BDF0-8B6B4B0A20F4}" srcOrd="0" destOrd="0" presId="urn:microsoft.com/office/officeart/2005/8/layout/chevron1"/>
    <dgm:cxn modelId="{09920AE0-A2DC-324F-87DF-0F9A941BD12F}" type="presParOf" srcId="{4274C492-395A-764A-8AF0-EE5995EC3FF7}" destId="{39C1AC11-48AA-5240-A79E-C47D68525C28}" srcOrd="0" destOrd="0" presId="urn:microsoft.com/office/officeart/2005/8/layout/chevron1"/>
    <dgm:cxn modelId="{75C74548-87FB-4C43-8A07-65168016653B}" type="presParOf" srcId="{4274C492-395A-764A-8AF0-EE5995EC3FF7}" destId="{6CBD6A46-D380-D94B-A290-32DA49D827BF}" srcOrd="1" destOrd="0" presId="urn:microsoft.com/office/officeart/2005/8/layout/chevron1"/>
    <dgm:cxn modelId="{1DAA6238-4B86-7F4D-9C86-D212AB6AE205}" type="presParOf" srcId="{4274C492-395A-764A-8AF0-EE5995EC3FF7}" destId="{F26A34B8-614F-4243-BDF0-8B6B4B0A20F4}" srcOrd="2" destOrd="0" presId="urn:microsoft.com/office/officeart/2005/8/layout/chevron1"/>
    <dgm:cxn modelId="{58D4F8F6-E90B-9543-9398-1AC2FAA4DE56}" type="presParOf" srcId="{4274C492-395A-764A-8AF0-EE5995EC3FF7}" destId="{06EA699B-DC93-7A45-8112-2205E8820365}" srcOrd="3" destOrd="0" presId="urn:microsoft.com/office/officeart/2005/8/layout/chevron1"/>
    <dgm:cxn modelId="{02117FA3-CE89-CB4D-83B9-02CAF14C71C3}" type="presParOf" srcId="{4274C492-395A-764A-8AF0-EE5995EC3FF7}" destId="{6898B537-AEBA-FB40-8677-3EFE9BDABA20}" srcOrd="4" destOrd="0" presId="urn:microsoft.com/office/officeart/2005/8/layout/chevron1"/>
    <dgm:cxn modelId="{52B92743-35EC-774C-8D44-CAEFFA98C65A}" type="presParOf" srcId="{4274C492-395A-764A-8AF0-EE5995EC3FF7}" destId="{56AEBC39-A82C-8B4A-8DE7-386D270DE287}" srcOrd="5" destOrd="0" presId="urn:microsoft.com/office/officeart/2005/8/layout/chevron1"/>
    <dgm:cxn modelId="{6A7E1F16-F7FE-8543-911D-AB6F0EBC181A}" type="presParOf" srcId="{4274C492-395A-764A-8AF0-EE5995EC3FF7}" destId="{B9BC6677-4E36-604D-BF3A-FF69B69D2B84}" srcOrd="6" destOrd="0" presId="urn:microsoft.com/office/officeart/2005/8/layout/chevron1"/>
    <dgm:cxn modelId="{F94F2989-14BB-414A-AC63-8DD6BE59494B}" type="presParOf" srcId="{4274C492-395A-764A-8AF0-EE5995EC3FF7}" destId="{DBDC2EA8-0347-1E46-9AD9-BE27E672A62E}" srcOrd="7" destOrd="0" presId="urn:microsoft.com/office/officeart/2005/8/layout/chevron1"/>
    <dgm:cxn modelId="{D0595E83-56E1-D640-94A7-3C81F87851D0}" type="presParOf" srcId="{4274C492-395A-764A-8AF0-EE5995EC3FF7}" destId="{4C5AB8A5-2EF2-834F-80BE-13A90CFEFCBD}" srcOrd="8" destOrd="0" presId="urn:microsoft.com/office/officeart/2005/8/layout/chevron1"/>
  </dgm:cxnLst>
  <dgm:bg>
    <a:effectLst/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1AC11-48AA-5240-A79E-C47D68525C28}">
      <dsp:nvSpPr>
        <dsp:cNvPr id="0" name=""/>
        <dsp:cNvSpPr/>
      </dsp:nvSpPr>
      <dsp:spPr>
        <a:xfrm>
          <a:off x="1797" y="102082"/>
          <a:ext cx="1599863" cy="639945"/>
        </a:xfrm>
        <a:prstGeom prst="chevron">
          <a:avLst/>
        </a:prstGeom>
        <a:solidFill>
          <a:srgbClr val="81D35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Agreement between all governements</a:t>
          </a:r>
        </a:p>
      </dsp:txBody>
      <dsp:txXfrm>
        <a:off x="321770" y="102082"/>
        <a:ext cx="959918" cy="639945"/>
      </dsp:txXfrm>
    </dsp:sp>
    <dsp:sp modelId="{F26A34B8-614F-4243-BDF0-8B6B4B0A20F4}">
      <dsp:nvSpPr>
        <dsp:cNvPr id="0" name=""/>
        <dsp:cNvSpPr/>
      </dsp:nvSpPr>
      <dsp:spPr>
        <a:xfrm>
          <a:off x="1441674" y="102082"/>
          <a:ext cx="1599863" cy="639945"/>
        </a:xfrm>
        <a:prstGeom prst="chevron">
          <a:avLst/>
        </a:prstGeom>
        <a:solidFill>
          <a:srgbClr val="FF8E4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Icelandic Parliament Approval</a:t>
          </a:r>
        </a:p>
      </dsp:txBody>
      <dsp:txXfrm>
        <a:off x="1761647" y="102082"/>
        <a:ext cx="959918" cy="639945"/>
      </dsp:txXfrm>
    </dsp:sp>
    <dsp:sp modelId="{6898B537-AEBA-FB40-8677-3EFE9BDABA20}">
      <dsp:nvSpPr>
        <dsp:cNvPr id="0" name=""/>
        <dsp:cNvSpPr/>
      </dsp:nvSpPr>
      <dsp:spPr>
        <a:xfrm>
          <a:off x="2881552" y="102082"/>
          <a:ext cx="1599863" cy="639945"/>
        </a:xfrm>
        <a:prstGeom prst="chevron">
          <a:avLst/>
        </a:prstGeom>
        <a:solidFill>
          <a:srgbClr val="81D35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Signing of the President of Iceland</a:t>
          </a:r>
        </a:p>
      </dsp:txBody>
      <dsp:txXfrm>
        <a:off x="3201525" y="102082"/>
        <a:ext cx="959918" cy="639945"/>
      </dsp:txXfrm>
    </dsp:sp>
    <dsp:sp modelId="{B9BC6677-4E36-604D-BF3A-FF69B69D2B84}">
      <dsp:nvSpPr>
        <dsp:cNvPr id="0" name=""/>
        <dsp:cNvSpPr/>
      </dsp:nvSpPr>
      <dsp:spPr>
        <a:xfrm>
          <a:off x="4321429" y="102082"/>
          <a:ext cx="1599863" cy="639945"/>
        </a:xfrm>
        <a:prstGeom prst="chevron">
          <a:avLst/>
        </a:prstGeom>
        <a:solidFill>
          <a:srgbClr val="A6A6A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Approval in a National Referendum</a:t>
          </a:r>
        </a:p>
      </dsp:txBody>
      <dsp:txXfrm>
        <a:off x="4641402" y="102082"/>
        <a:ext cx="959918" cy="639945"/>
      </dsp:txXfrm>
    </dsp:sp>
    <dsp:sp modelId="{4C5AB8A5-2EF2-834F-80BE-13A90CFEFCBD}">
      <dsp:nvSpPr>
        <dsp:cNvPr id="0" name=""/>
        <dsp:cNvSpPr/>
      </dsp:nvSpPr>
      <dsp:spPr>
        <a:xfrm>
          <a:off x="5761306" y="102082"/>
          <a:ext cx="1599863" cy="639945"/>
        </a:xfrm>
        <a:prstGeom prst="chevron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Approval of UK and Dutch governments</a:t>
          </a:r>
        </a:p>
      </dsp:txBody>
      <dsp:txXfrm>
        <a:off x="6081279" y="102082"/>
        <a:ext cx="959918" cy="6399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1AC11-48AA-5240-A79E-C47D68525C28}">
      <dsp:nvSpPr>
        <dsp:cNvPr id="0" name=""/>
        <dsp:cNvSpPr/>
      </dsp:nvSpPr>
      <dsp:spPr>
        <a:xfrm>
          <a:off x="1797" y="102082"/>
          <a:ext cx="1599863" cy="639945"/>
        </a:xfrm>
        <a:prstGeom prst="chevron">
          <a:avLst/>
        </a:prstGeom>
        <a:solidFill>
          <a:srgbClr val="81D35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Agreement between all governements</a:t>
          </a:r>
        </a:p>
      </dsp:txBody>
      <dsp:txXfrm>
        <a:off x="321770" y="102082"/>
        <a:ext cx="959918" cy="639945"/>
      </dsp:txXfrm>
    </dsp:sp>
    <dsp:sp modelId="{F26A34B8-614F-4243-BDF0-8B6B4B0A20F4}">
      <dsp:nvSpPr>
        <dsp:cNvPr id="0" name=""/>
        <dsp:cNvSpPr/>
      </dsp:nvSpPr>
      <dsp:spPr>
        <a:xfrm>
          <a:off x="1441674" y="102082"/>
          <a:ext cx="1599863" cy="639945"/>
        </a:xfrm>
        <a:prstGeom prst="chevron">
          <a:avLst/>
        </a:prstGeom>
        <a:solidFill>
          <a:srgbClr val="81D35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Icelandic Parliament Approval</a:t>
          </a:r>
        </a:p>
      </dsp:txBody>
      <dsp:txXfrm>
        <a:off x="1761647" y="102082"/>
        <a:ext cx="959918" cy="639945"/>
      </dsp:txXfrm>
    </dsp:sp>
    <dsp:sp modelId="{6898B537-AEBA-FB40-8677-3EFE9BDABA20}">
      <dsp:nvSpPr>
        <dsp:cNvPr id="0" name=""/>
        <dsp:cNvSpPr/>
      </dsp:nvSpPr>
      <dsp:spPr>
        <a:xfrm>
          <a:off x="2881552" y="102082"/>
          <a:ext cx="1599863" cy="639945"/>
        </a:xfrm>
        <a:prstGeom prst="chevron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Signing of the President of Iceland</a:t>
          </a:r>
        </a:p>
      </dsp:txBody>
      <dsp:txXfrm>
        <a:off x="3201525" y="102082"/>
        <a:ext cx="959918" cy="639945"/>
      </dsp:txXfrm>
    </dsp:sp>
    <dsp:sp modelId="{B9BC6677-4E36-604D-BF3A-FF69B69D2B84}">
      <dsp:nvSpPr>
        <dsp:cNvPr id="0" name=""/>
        <dsp:cNvSpPr/>
      </dsp:nvSpPr>
      <dsp:spPr>
        <a:xfrm>
          <a:off x="4321429" y="102082"/>
          <a:ext cx="1599863" cy="639945"/>
        </a:xfrm>
        <a:prstGeom prst="chevron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Approval in a National Referendum</a:t>
          </a:r>
        </a:p>
      </dsp:txBody>
      <dsp:txXfrm>
        <a:off x="4641402" y="102082"/>
        <a:ext cx="959918" cy="639945"/>
      </dsp:txXfrm>
    </dsp:sp>
    <dsp:sp modelId="{4C5AB8A5-2EF2-834F-80BE-13A90CFEFCBD}">
      <dsp:nvSpPr>
        <dsp:cNvPr id="0" name=""/>
        <dsp:cNvSpPr/>
      </dsp:nvSpPr>
      <dsp:spPr>
        <a:xfrm>
          <a:off x="5763104" y="102082"/>
          <a:ext cx="1599863" cy="639945"/>
        </a:xfrm>
        <a:prstGeom prst="chevron">
          <a:avLst/>
        </a:prstGeom>
        <a:solidFill>
          <a:srgbClr val="808080">
            <a:alpha val="73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Approval of UK and Dutch governments</a:t>
          </a:r>
        </a:p>
      </dsp:txBody>
      <dsp:txXfrm>
        <a:off x="6083077" y="102082"/>
        <a:ext cx="959918" cy="6399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1AC11-48AA-5240-A79E-C47D68525C28}">
      <dsp:nvSpPr>
        <dsp:cNvPr id="0" name=""/>
        <dsp:cNvSpPr/>
      </dsp:nvSpPr>
      <dsp:spPr>
        <a:xfrm>
          <a:off x="1797" y="102082"/>
          <a:ext cx="1599863" cy="639945"/>
        </a:xfrm>
        <a:prstGeom prst="chevron">
          <a:avLst/>
        </a:prstGeom>
        <a:solidFill>
          <a:srgbClr val="81D35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Agreement between all governements</a:t>
          </a:r>
        </a:p>
      </dsp:txBody>
      <dsp:txXfrm>
        <a:off x="321770" y="102082"/>
        <a:ext cx="959918" cy="639945"/>
      </dsp:txXfrm>
    </dsp:sp>
    <dsp:sp modelId="{F26A34B8-614F-4243-BDF0-8B6B4B0A20F4}">
      <dsp:nvSpPr>
        <dsp:cNvPr id="0" name=""/>
        <dsp:cNvSpPr/>
      </dsp:nvSpPr>
      <dsp:spPr>
        <a:xfrm>
          <a:off x="1441674" y="102082"/>
          <a:ext cx="1599863" cy="639945"/>
        </a:xfrm>
        <a:prstGeom prst="chevron">
          <a:avLst/>
        </a:prstGeom>
        <a:solidFill>
          <a:srgbClr val="81D35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Icelandic Parliament Approval</a:t>
          </a:r>
        </a:p>
      </dsp:txBody>
      <dsp:txXfrm>
        <a:off x="1761647" y="102082"/>
        <a:ext cx="959918" cy="639945"/>
      </dsp:txXfrm>
    </dsp:sp>
    <dsp:sp modelId="{6898B537-AEBA-FB40-8677-3EFE9BDABA20}">
      <dsp:nvSpPr>
        <dsp:cNvPr id="0" name=""/>
        <dsp:cNvSpPr/>
      </dsp:nvSpPr>
      <dsp:spPr>
        <a:xfrm>
          <a:off x="2881552" y="102082"/>
          <a:ext cx="1599863" cy="639945"/>
        </a:xfrm>
        <a:prstGeom prst="chevron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Signing of the President of Iceland</a:t>
          </a:r>
        </a:p>
      </dsp:txBody>
      <dsp:txXfrm>
        <a:off x="3201525" y="102082"/>
        <a:ext cx="959918" cy="639945"/>
      </dsp:txXfrm>
    </dsp:sp>
    <dsp:sp modelId="{B9BC6677-4E36-604D-BF3A-FF69B69D2B84}">
      <dsp:nvSpPr>
        <dsp:cNvPr id="0" name=""/>
        <dsp:cNvSpPr/>
      </dsp:nvSpPr>
      <dsp:spPr>
        <a:xfrm>
          <a:off x="4321429" y="102082"/>
          <a:ext cx="1599863" cy="639945"/>
        </a:xfrm>
        <a:prstGeom prst="chevron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Approval in a National Referendum</a:t>
          </a:r>
        </a:p>
      </dsp:txBody>
      <dsp:txXfrm>
        <a:off x="4641402" y="102082"/>
        <a:ext cx="959918" cy="639945"/>
      </dsp:txXfrm>
    </dsp:sp>
    <dsp:sp modelId="{4C5AB8A5-2EF2-834F-80BE-13A90CFEFCBD}">
      <dsp:nvSpPr>
        <dsp:cNvPr id="0" name=""/>
        <dsp:cNvSpPr/>
      </dsp:nvSpPr>
      <dsp:spPr>
        <a:xfrm>
          <a:off x="5763104" y="102082"/>
          <a:ext cx="1599863" cy="639945"/>
        </a:xfrm>
        <a:prstGeom prst="chevron">
          <a:avLst/>
        </a:prstGeom>
        <a:solidFill>
          <a:srgbClr val="808080">
            <a:alpha val="73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Approval of UK and Dutch governments</a:t>
          </a:r>
        </a:p>
      </dsp:txBody>
      <dsp:txXfrm>
        <a:off x="6083077" y="102082"/>
        <a:ext cx="959918" cy="639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8844C-B1E8-9F4D-94C0-507E60421CEB}" type="datetime1">
              <a:t>23.6.2011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7493A-11C3-A844-A04E-F26879BC01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42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8D672-DA4E-804B-9B59-0734C3B42296}" type="datetime1">
              <a:t>23.6.2011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89381-8FEA-F045-85D4-9DFCFF4F87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624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9381-8FEA-F045-85D4-9DFCFF4F8760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17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9381-8FEA-F045-85D4-9DFCFF4F8760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64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9381-8FEA-F045-85D4-9DFCFF4F8760}" type="slidenum">
              <a:rPr lang="is-IS" smtClean="0"/>
              <a:t>25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31409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9381-8FEA-F045-85D4-9DFCFF4F8760}" type="slidenum">
              <a:rPr lang="is-IS" smtClean="0"/>
              <a:t>27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30415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9381-8FEA-F045-85D4-9DFCFF4F8760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45709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worst performing stock index</a:t>
            </a:r>
            <a:r>
              <a:rPr lang="en-US" baseline="0"/>
              <a:t> in the world in both 2008 and over the decade 1998-2008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9381-8FEA-F045-85D4-9DFCFF4F8760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86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9381-8FEA-F045-85D4-9DFCFF4F8760}" type="slidenum">
              <a:rPr lang="is-IS" smtClean="0"/>
              <a:t>11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40858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9381-8FEA-F045-85D4-9DFCFF4F8760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17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9381-8FEA-F045-85D4-9DFCFF4F8760}" type="slidenum">
              <a:rPr lang="is-IS" smtClean="0"/>
              <a:t>13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3314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9381-8FEA-F045-85D4-9DFCFF4F8760}" type="slidenum">
              <a:rPr lang="is-IS" smtClean="0"/>
              <a:t>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29547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9381-8FEA-F045-85D4-9DFCFF4F8760}" type="slidenum"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17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Non-performing are those where one of debtors loans</a:t>
            </a:r>
            <a:r>
              <a:rPr lang="en-US" baseline="0" dirty="0" smtClean="0"/>
              <a:t> fall in one of the following categories: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Payments have been deferred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Is </a:t>
            </a:r>
            <a:r>
              <a:rPr lang="en-US" dirty="0" smtClean="0"/>
              <a:t>90 days past due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In</a:t>
            </a:r>
            <a:r>
              <a:rPr lang="en-US" baseline="0" dirty="0" smtClean="0"/>
              <a:t> restructuring process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In legal collection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In resolution process</a:t>
            </a:r>
            <a:r>
              <a:rPr lang="en-US" dirty="0" smtClean="0"/>
              <a:t> 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9381-8FEA-F045-85D4-9DFCFF4F8760}" type="slidenum">
              <a:rPr lang="is-IS" smtClean="0"/>
              <a:t>20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1150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B62428-8007-334C-8A0C-A3791C8100BD}" type="datetime1">
              <a:t>23.6.2011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44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4A7588-F290-8C4A-9EED-F080AAC838D2}" type="datetime1">
              <a:t>23.6.2011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6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FA47C7-C4E8-ED48-8ED4-9F61C5686418}" type="datetime1">
              <a:t>23.6.2011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4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852400-0564-CB47-95A8-D19BDA3F276C}" type="datetime1">
              <a:t>23.6.2011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0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B3E1BC-398C-094B-9F91-DEB5F3C2441D}" type="datetime1">
              <a:t>23.6.2011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5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7BA7B8-8EED-BE40-92FE-75B3DF2B9D29}" type="datetime1">
              <a:t>23.6.2011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7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FF2AC1-B4AD-B949-8F84-807D7936B35A}" type="datetime1">
              <a:t>23.6.2011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2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580F73-491B-8544-BF17-374208E967A0}" type="datetime1">
              <a:t>23.6.2011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9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B9A83E-3CF1-9E47-83D3-86985E7EFAD9}" type="datetime1">
              <a:t>23.6.2011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4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1D0883-B395-F248-83B6-830A6C55288F}" type="datetime1">
              <a:t>23.6.2011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6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32F3A-299C-D245-A8CB-77B295758F0F}" type="datetime1">
              <a:t>23.6.2011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6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1422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C0CE430-E075-0B49-BE23-5371CC4819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8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0395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27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mber.is/mailinglist" TargetMode="External"/><Relationship Id="rId2" Type="http://schemas.openxmlformats.org/officeDocument/2006/relationships/hyperlink" Target="http://www.chamber.is/statusrepor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jornbb\Dropbox\Viðskiptaráð\Status report\Glærur\myndir\IMG_2695_liti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51" r="-241"/>
          <a:stretch/>
        </p:blipFill>
        <p:spPr bwMode="auto">
          <a:xfrm>
            <a:off x="0" y="-12700"/>
            <a:ext cx="9264992" cy="703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t>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16700" y="5143501"/>
            <a:ext cx="2267292" cy="108585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c log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4884076"/>
            <a:ext cx="1944945" cy="19449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20626" y="6293180"/>
            <a:ext cx="2267292" cy="265271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75583" y="6299723"/>
            <a:ext cx="1832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Published on August 10</a:t>
            </a:r>
            <a:r>
              <a:rPr lang="en-US" sz="1000" i="1" baseline="30000" dirty="0" smtClean="0"/>
              <a:t>th</a:t>
            </a:r>
            <a:r>
              <a:rPr lang="en-US" sz="1000" i="1" dirty="0" smtClean="0"/>
              <a:t> 2011</a:t>
            </a:r>
            <a:endParaRPr lang="en-US" sz="1000" i="1" dirty="0"/>
          </a:p>
        </p:txBody>
      </p:sp>
      <p:sp>
        <p:nvSpPr>
          <p:cNvPr id="11" name="Rectangle 10"/>
          <p:cNvSpPr/>
          <p:nvPr/>
        </p:nvSpPr>
        <p:spPr>
          <a:xfrm>
            <a:off x="571500" y="637039"/>
            <a:ext cx="4508500" cy="1864861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967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Icelandic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Economic Situation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Status Report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776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In addition to the “old” banks, a part of the “new” banks was placed in ownership of creditors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10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269698" y="2663325"/>
            <a:ext cx="6309152" cy="7307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 smtClean="0">
                <a:latin typeface="Arial"/>
                <a:cs typeface="Arial"/>
              </a:rPr>
              <a:t>S</a:t>
            </a:r>
            <a:endParaRPr lang="en-US" sz="1200" dirty="0">
              <a:latin typeface="Arial"/>
              <a:cs typeface="Arial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830868132"/>
              </p:ext>
            </p:extLst>
          </p:nvPr>
        </p:nvGraphicFramePr>
        <p:xfrm>
          <a:off x="1361579" y="3649227"/>
          <a:ext cx="1673985" cy="1081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051584023"/>
              </p:ext>
            </p:extLst>
          </p:nvPr>
        </p:nvGraphicFramePr>
        <p:xfrm>
          <a:off x="3536092" y="3649227"/>
          <a:ext cx="1673985" cy="1081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592786075"/>
              </p:ext>
            </p:extLst>
          </p:nvPr>
        </p:nvGraphicFramePr>
        <p:xfrm>
          <a:off x="5710606" y="3649227"/>
          <a:ext cx="1673985" cy="1081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90187" y="3477765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Landsbankinn</a:t>
            </a:r>
            <a:br>
              <a:rPr lang="is-IS" sz="12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is-IS" sz="12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(formerly NBI)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0541" y="3464402"/>
            <a:ext cx="915695" cy="237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Arion bank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0776" y="3477765"/>
            <a:ext cx="1017209" cy="237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b="1" dirty="0" smtClean="0">
                <a:solidFill>
                  <a:schemeClr val="accent2"/>
                </a:solidFill>
                <a:latin typeface="Arial"/>
                <a:cs typeface="Arial"/>
              </a:rPr>
              <a:t>Íslandsbanki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392206" y="1848885"/>
            <a:ext cx="1776363" cy="38578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 err="1" smtClean="0">
                <a:latin typeface="Arial"/>
                <a:cs typeface="Arial"/>
              </a:rPr>
              <a:t>Creditors</a:t>
            </a:r>
            <a:r>
              <a:rPr lang="is-IS" sz="1200" dirty="0" smtClean="0">
                <a:latin typeface="Arial"/>
                <a:cs typeface="Arial"/>
              </a:rPr>
              <a:t> of Landsbanki Íslands </a:t>
            </a:r>
            <a:r>
              <a:rPr lang="is-IS" sz="1200" dirty="0" err="1" smtClean="0">
                <a:latin typeface="Arial"/>
                <a:cs typeface="Arial"/>
              </a:rPr>
              <a:t>hf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74838" y="1848885"/>
            <a:ext cx="1776363" cy="3857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 err="1" smtClean="0">
                <a:latin typeface="Arial"/>
                <a:cs typeface="Arial"/>
              </a:rPr>
              <a:t>Creditors</a:t>
            </a:r>
            <a:r>
              <a:rPr lang="is-IS" sz="1200" dirty="0" smtClean="0">
                <a:latin typeface="Arial"/>
                <a:cs typeface="Arial"/>
              </a:rPr>
              <a:t> of </a:t>
            </a:r>
            <a:r>
              <a:rPr lang="is-IS" sz="1200" dirty="0" err="1" smtClean="0">
                <a:latin typeface="Arial"/>
                <a:cs typeface="Arial"/>
              </a:rPr>
              <a:t>Kaupthing</a:t>
            </a:r>
            <a:r>
              <a:rPr lang="is-IS" sz="1200" dirty="0" smtClean="0">
                <a:latin typeface="Arial"/>
                <a:cs typeface="Arial"/>
              </a:rPr>
              <a:t> Bank </a:t>
            </a:r>
            <a:r>
              <a:rPr lang="is-IS" sz="1200" dirty="0" err="1" smtClean="0">
                <a:latin typeface="Arial"/>
                <a:cs typeface="Arial"/>
              </a:rPr>
              <a:t>hf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57471" y="1848885"/>
            <a:ext cx="1776363" cy="38578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 err="1" smtClean="0">
                <a:latin typeface="Arial"/>
                <a:cs typeface="Arial"/>
              </a:rPr>
              <a:t>Creditors</a:t>
            </a:r>
            <a:r>
              <a:rPr lang="is-IS" sz="1200" dirty="0" smtClean="0">
                <a:latin typeface="Arial"/>
                <a:cs typeface="Arial"/>
              </a:rPr>
              <a:t> of Glitnir bank </a:t>
            </a:r>
            <a:r>
              <a:rPr lang="is-IS" sz="1200" dirty="0" err="1" smtClean="0">
                <a:latin typeface="Arial"/>
                <a:cs typeface="Arial"/>
              </a:rPr>
              <a:t>hf</a:t>
            </a:r>
            <a:endParaRPr lang="en-US" sz="1200" dirty="0">
              <a:latin typeface="Arial"/>
              <a:cs typeface="Arial"/>
            </a:endParaRPr>
          </a:p>
        </p:txBody>
      </p:sp>
      <p:cxnSp>
        <p:nvCxnSpPr>
          <p:cNvPr id="16" name="Curved Connector 15"/>
          <p:cNvCxnSpPr>
            <a:stCxn id="18" idx="2"/>
          </p:cNvCxnSpPr>
          <p:nvPr/>
        </p:nvCxnSpPr>
        <p:spPr>
          <a:xfrm rot="16200000" flipH="1">
            <a:off x="3913271" y="3284535"/>
            <a:ext cx="900172" cy="675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542396" y="2749056"/>
            <a:ext cx="1883840" cy="385788"/>
          </a:xfrm>
          <a:prstGeom prst="round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 err="1" smtClean="0">
                <a:latin typeface="Arial"/>
                <a:cs typeface="Arial"/>
              </a:rPr>
              <a:t>Resolution</a:t>
            </a:r>
            <a:r>
              <a:rPr lang="is-IS" sz="1200" dirty="0" smtClean="0">
                <a:latin typeface="Arial"/>
                <a:cs typeface="Arial"/>
              </a:rPr>
              <a:t> </a:t>
            </a:r>
            <a:r>
              <a:rPr lang="is-IS" sz="1200" dirty="0" err="1" smtClean="0">
                <a:latin typeface="Arial"/>
                <a:cs typeface="Arial"/>
              </a:rPr>
              <a:t>Committee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74838" y="2448999"/>
            <a:ext cx="1776363" cy="3857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b="1" dirty="0" err="1" smtClean="0">
                <a:latin typeface="Arial"/>
                <a:cs typeface="Arial"/>
              </a:rPr>
              <a:t>Kaupthing</a:t>
            </a:r>
            <a:r>
              <a:rPr lang="is-IS" sz="1200" b="1" dirty="0" smtClean="0">
                <a:latin typeface="Arial"/>
                <a:cs typeface="Arial"/>
              </a:rPr>
              <a:t> bank </a:t>
            </a:r>
            <a:r>
              <a:rPr lang="is-IS" sz="1200" b="1" dirty="0" err="1" smtClean="0">
                <a:latin typeface="Arial"/>
                <a:cs typeface="Arial"/>
              </a:rPr>
              <a:t>hf</a:t>
            </a:r>
            <a:r>
              <a:rPr lang="is-IS" sz="1200" b="1" dirty="0" smtClean="0">
                <a:latin typeface="Arial"/>
                <a:cs typeface="Arial"/>
              </a:rPr>
              <a:t>*</a:t>
            </a:r>
            <a:endParaRPr lang="en-US" sz="1200" i="1" dirty="0">
              <a:latin typeface="Arial"/>
              <a:cs typeface="Arial"/>
            </a:endParaRPr>
          </a:p>
        </p:txBody>
      </p:sp>
      <p:cxnSp>
        <p:nvCxnSpPr>
          <p:cNvPr id="19" name="Curved Connector 18"/>
          <p:cNvCxnSpPr>
            <a:stCxn id="37" idx="2"/>
          </p:cNvCxnSpPr>
          <p:nvPr/>
        </p:nvCxnSpPr>
        <p:spPr>
          <a:xfrm rot="5400000">
            <a:off x="1783229" y="3237801"/>
            <a:ext cx="900174" cy="94145"/>
          </a:xfrm>
          <a:prstGeom prst="curvedConnector3">
            <a:avLst>
              <a:gd name="adj1" fmla="val 50000"/>
            </a:avLst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38" idx="2"/>
            <a:endCxn id="9" idx="0"/>
          </p:cNvCxnSpPr>
          <p:nvPr/>
        </p:nvCxnSpPr>
        <p:spPr>
          <a:xfrm rot="16200000" flipH="1">
            <a:off x="6089406" y="3191034"/>
            <a:ext cx="814440" cy="101945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80744" y="3877200"/>
            <a:ext cx="448709" cy="237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19%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7380" y="3649227"/>
            <a:ext cx="448709" cy="237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87%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02615" y="3668277"/>
            <a:ext cx="448709" cy="237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b="1" dirty="0" smtClean="0">
                <a:solidFill>
                  <a:schemeClr val="accent2"/>
                </a:solidFill>
                <a:latin typeface="Arial"/>
                <a:cs typeface="Arial"/>
              </a:rPr>
              <a:t>95%</a:t>
            </a:r>
            <a:endParaRPr lang="en-US" sz="1200" b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cxnSp>
        <p:nvCxnSpPr>
          <p:cNvPr id="24" name="Straight Arrow Connector 23"/>
          <p:cNvCxnSpPr>
            <a:stCxn id="13" idx="2"/>
            <a:endCxn id="37" idx="0"/>
          </p:cNvCxnSpPr>
          <p:nvPr/>
        </p:nvCxnSpPr>
        <p:spPr>
          <a:xfrm rot="5400000">
            <a:off x="2173224" y="2341633"/>
            <a:ext cx="214326" cy="1351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2"/>
            <a:endCxn id="18" idx="0"/>
          </p:cNvCxnSpPr>
          <p:nvPr/>
        </p:nvCxnSpPr>
        <p:spPr>
          <a:xfrm rot="5400000">
            <a:off x="4255856" y="2341633"/>
            <a:ext cx="214326" cy="135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2"/>
            <a:endCxn id="38" idx="0"/>
          </p:cNvCxnSpPr>
          <p:nvPr/>
        </p:nvCxnSpPr>
        <p:spPr>
          <a:xfrm rot="5400000">
            <a:off x="6338489" y="2341633"/>
            <a:ext cx="214326" cy="1351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76250" y="3097643"/>
            <a:ext cx="6016133" cy="25152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is-IS" sz="1200" i="1" dirty="0" err="1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The</a:t>
            </a:r>
            <a:r>
              <a:rPr lang="is-IS" sz="1200" i="1" dirty="0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 FSA </a:t>
            </a:r>
            <a:r>
              <a:rPr lang="is-IS" sz="1200" i="1" dirty="0" err="1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appoints</a:t>
            </a:r>
            <a:r>
              <a:rPr lang="is-IS" sz="1200" i="1" dirty="0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is-IS" sz="1200" i="1" dirty="0" err="1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the</a:t>
            </a:r>
            <a:r>
              <a:rPr lang="is-IS" sz="1200" i="1" dirty="0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is-IS" sz="1200" i="1" dirty="0" err="1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resolution</a:t>
            </a:r>
            <a:r>
              <a:rPr lang="is-IS" sz="1200" i="1" dirty="0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is-IS" sz="1200" i="1" dirty="0" err="1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committee</a:t>
            </a:r>
            <a:r>
              <a:rPr lang="is-IS" sz="1200" i="1" dirty="0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s </a:t>
            </a:r>
            <a:endParaRPr lang="en-US" sz="1200" i="1" dirty="0">
              <a:solidFill>
                <a:schemeClr val="accent4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934706" y="5063780"/>
            <a:ext cx="2795375" cy="514384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b="1" dirty="0" err="1" smtClean="0">
                <a:latin typeface="Arial"/>
                <a:cs typeface="Arial"/>
              </a:rPr>
              <a:t>Icelandic</a:t>
            </a:r>
            <a:r>
              <a:rPr lang="is-IS" sz="1200" b="1" dirty="0" smtClean="0">
                <a:latin typeface="Arial"/>
                <a:cs typeface="Arial"/>
              </a:rPr>
              <a:t> </a:t>
            </a:r>
            <a:r>
              <a:rPr lang="is-IS" sz="1200" b="1" dirty="0" err="1" smtClean="0">
                <a:latin typeface="Arial"/>
                <a:cs typeface="Arial"/>
              </a:rPr>
              <a:t>State</a:t>
            </a:r>
            <a:r>
              <a:rPr lang="is-IS" sz="1200" b="1" dirty="0" smtClean="0">
                <a:latin typeface="Arial"/>
                <a:cs typeface="Arial"/>
              </a:rPr>
              <a:t> </a:t>
            </a:r>
            <a:r>
              <a:rPr lang="is-IS" sz="1200" b="1" dirty="0" err="1" smtClean="0">
                <a:latin typeface="Arial"/>
                <a:cs typeface="Arial"/>
              </a:rPr>
              <a:t>Financial</a:t>
            </a:r>
            <a:r>
              <a:rPr lang="is-IS" sz="1200" b="1" dirty="0" smtClean="0">
                <a:latin typeface="Arial"/>
                <a:cs typeface="Arial"/>
              </a:rPr>
              <a:t> </a:t>
            </a:r>
            <a:r>
              <a:rPr lang="is-IS" sz="1200" b="1" dirty="0" err="1" smtClean="0">
                <a:latin typeface="Arial"/>
                <a:cs typeface="Arial"/>
              </a:rPr>
              <a:t>Investments</a:t>
            </a:r>
            <a:r>
              <a:rPr lang="is-IS" sz="1200" b="1" dirty="0" smtClean="0">
                <a:latin typeface="Arial"/>
                <a:cs typeface="Arial"/>
              </a:rPr>
              <a:t/>
            </a:r>
            <a:br>
              <a:rPr lang="is-IS" sz="1200" b="1" dirty="0" smtClean="0">
                <a:latin typeface="Arial"/>
                <a:cs typeface="Arial"/>
              </a:rPr>
            </a:br>
            <a:r>
              <a:rPr lang="is-IS" sz="1200" i="1" dirty="0" err="1" smtClean="0">
                <a:latin typeface="Arial"/>
                <a:cs typeface="Arial"/>
              </a:rPr>
              <a:t>Manages</a:t>
            </a:r>
            <a:r>
              <a:rPr lang="is-IS" sz="1200" i="1" dirty="0" smtClean="0">
                <a:latin typeface="Arial"/>
                <a:cs typeface="Arial"/>
              </a:rPr>
              <a:t> </a:t>
            </a:r>
            <a:r>
              <a:rPr lang="is-IS" sz="1200" i="1" dirty="0" err="1" smtClean="0">
                <a:latin typeface="Arial"/>
                <a:cs typeface="Arial"/>
              </a:rPr>
              <a:t>the</a:t>
            </a:r>
            <a:r>
              <a:rPr lang="is-IS" sz="1200" i="1" dirty="0" smtClean="0">
                <a:latin typeface="Arial"/>
                <a:cs typeface="Arial"/>
              </a:rPr>
              <a:t> </a:t>
            </a:r>
            <a:r>
              <a:rPr lang="is-IS" sz="1200" i="1" dirty="0" err="1" smtClean="0">
                <a:latin typeface="Arial"/>
                <a:cs typeface="Arial"/>
              </a:rPr>
              <a:t>state</a:t>
            </a:r>
            <a:r>
              <a:rPr lang="is-IS" sz="1200" i="1" dirty="0" smtClean="0">
                <a:latin typeface="Arial"/>
                <a:cs typeface="Arial"/>
              </a:rPr>
              <a:t>’s </a:t>
            </a:r>
            <a:r>
              <a:rPr lang="is-IS" sz="1200" i="1" dirty="0" err="1" smtClean="0">
                <a:latin typeface="Arial"/>
                <a:cs typeface="Arial"/>
              </a:rPr>
              <a:t>holdings</a:t>
            </a:r>
            <a:endParaRPr lang="en-US" sz="1200" i="1" dirty="0">
              <a:latin typeface="Arial"/>
              <a:cs typeface="Arial"/>
            </a:endParaRPr>
          </a:p>
        </p:txBody>
      </p:sp>
      <p:cxnSp>
        <p:nvCxnSpPr>
          <p:cNvPr id="29" name="Curved Connector 28"/>
          <p:cNvCxnSpPr>
            <a:stCxn id="28" idx="1"/>
            <a:endCxn id="7" idx="2"/>
          </p:cNvCxnSpPr>
          <p:nvPr/>
        </p:nvCxnSpPr>
        <p:spPr>
          <a:xfrm rot="10800000">
            <a:off x="2198571" y="4730251"/>
            <a:ext cx="736135" cy="590722"/>
          </a:xfrm>
          <a:prstGeom prst="curvedConnector2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40"/>
          <p:cNvCxnSpPr>
            <a:stCxn id="28" idx="0"/>
            <a:endCxn id="8" idx="2"/>
          </p:cNvCxnSpPr>
          <p:nvPr/>
        </p:nvCxnSpPr>
        <p:spPr>
          <a:xfrm rot="5400000" flipH="1" flipV="1">
            <a:off x="4185974" y="4876671"/>
            <a:ext cx="333530" cy="40691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40"/>
          <p:cNvCxnSpPr>
            <a:stCxn id="28" idx="3"/>
            <a:endCxn id="9" idx="2"/>
          </p:cNvCxnSpPr>
          <p:nvPr/>
        </p:nvCxnSpPr>
        <p:spPr>
          <a:xfrm flipV="1">
            <a:off x="5730081" y="4730251"/>
            <a:ext cx="817517" cy="590722"/>
          </a:xfrm>
          <a:prstGeom prst="curvedConnector2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304309" y="4720859"/>
            <a:ext cx="448709" cy="237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b="1" dirty="0" smtClean="0">
                <a:solidFill>
                  <a:schemeClr val="accent4"/>
                </a:solidFill>
                <a:latin typeface="Arial"/>
                <a:cs typeface="Arial"/>
              </a:rPr>
              <a:t>81%</a:t>
            </a:r>
            <a:endParaRPr lang="en-US" sz="1200" b="1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53593" y="4720859"/>
            <a:ext cx="448709" cy="237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b="1" dirty="0" smtClean="0">
                <a:solidFill>
                  <a:schemeClr val="accent4"/>
                </a:solidFill>
                <a:latin typeface="Arial"/>
                <a:cs typeface="Arial"/>
              </a:rPr>
              <a:t>13%</a:t>
            </a:r>
            <a:endParaRPr lang="en-US" sz="1200" b="1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61961" y="4743369"/>
            <a:ext cx="370761" cy="237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b="1" dirty="0" smtClean="0">
                <a:solidFill>
                  <a:schemeClr val="accent4"/>
                </a:solidFill>
                <a:latin typeface="Arial"/>
                <a:cs typeface="Arial"/>
              </a:rPr>
              <a:t>5%</a:t>
            </a:r>
            <a:endParaRPr lang="en-US" sz="1200" b="1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476249" y="2749056"/>
            <a:ext cx="1883840" cy="385788"/>
          </a:xfrm>
          <a:prstGeom prst="roundRect">
            <a:avLst/>
          </a:prstGeom>
          <a:solidFill>
            <a:schemeClr val="tx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 err="1" smtClean="0">
                <a:latin typeface="Arial"/>
                <a:cs typeface="Arial"/>
              </a:rPr>
              <a:t>Resolution</a:t>
            </a:r>
            <a:r>
              <a:rPr lang="is-IS" sz="1200" dirty="0" smtClean="0">
                <a:latin typeface="Arial"/>
                <a:cs typeface="Arial"/>
              </a:rPr>
              <a:t> </a:t>
            </a:r>
            <a:r>
              <a:rPr lang="is-IS" sz="1200" dirty="0" err="1" smtClean="0">
                <a:latin typeface="Arial"/>
                <a:cs typeface="Arial"/>
              </a:rPr>
              <a:t>Committee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608543" y="2749056"/>
            <a:ext cx="1847799" cy="385788"/>
          </a:xfrm>
          <a:prstGeom prst="round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 err="1" smtClean="0">
                <a:latin typeface="Arial"/>
                <a:cs typeface="Arial"/>
              </a:rPr>
              <a:t>Resolution</a:t>
            </a:r>
            <a:r>
              <a:rPr lang="is-IS" sz="1200" dirty="0" smtClean="0">
                <a:latin typeface="Arial"/>
                <a:cs typeface="Arial"/>
              </a:rPr>
              <a:t> </a:t>
            </a:r>
            <a:r>
              <a:rPr lang="is-IS" sz="1200" dirty="0" err="1" smtClean="0">
                <a:latin typeface="Arial"/>
                <a:cs typeface="Arial"/>
              </a:rPr>
              <a:t>Committee</a:t>
            </a:r>
            <a:endParaRPr lang="en-US" sz="1200" dirty="0" smtClean="0">
              <a:latin typeface="Arial"/>
              <a:cs typeface="Arial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392206" y="2448999"/>
            <a:ext cx="1776363" cy="38578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b="1" dirty="0" smtClean="0">
                <a:latin typeface="Arial"/>
                <a:cs typeface="Arial"/>
              </a:rPr>
              <a:t>Landsbanki Íslands hf*</a:t>
            </a:r>
            <a:endParaRPr lang="en-US" sz="1200" i="1" dirty="0">
              <a:latin typeface="Arial"/>
              <a:cs typeface="Arial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557471" y="2448999"/>
            <a:ext cx="1776363" cy="38578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b="1" dirty="0" smtClean="0">
                <a:latin typeface="Arial"/>
                <a:cs typeface="Arial"/>
              </a:rPr>
              <a:t>Glitnir bank </a:t>
            </a:r>
            <a:r>
              <a:rPr lang="is-IS" sz="1200" b="1" dirty="0" err="1" smtClean="0">
                <a:latin typeface="Arial"/>
                <a:cs typeface="Arial"/>
              </a:rPr>
              <a:t>hf*</a:t>
            </a:r>
            <a:endParaRPr lang="en-US" sz="1200" i="1" dirty="0"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13329" y="5360114"/>
            <a:ext cx="1883134" cy="435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i="1" dirty="0" smtClean="0">
                <a:latin typeface="Arial"/>
                <a:cs typeface="Arial"/>
              </a:rPr>
              <a:t>*) Old banks, in resolution process</a:t>
            </a:r>
            <a:endParaRPr lang="en-US" sz="1200" i="1" dirty="0"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89484" y="5582991"/>
            <a:ext cx="2658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000" i="1" dirty="0" err="1" smtClean="0">
                <a:latin typeface="Arial"/>
                <a:cs typeface="Arial"/>
              </a:rPr>
              <a:t>Source</a:t>
            </a:r>
            <a:r>
              <a:rPr lang="is-IS" sz="1000" i="1" dirty="0" smtClean="0">
                <a:latin typeface="Arial"/>
                <a:cs typeface="Arial"/>
              </a:rPr>
              <a:t>: </a:t>
            </a:r>
            <a:r>
              <a:rPr lang="is-IS" sz="1000" i="1" dirty="0" err="1" smtClean="0">
                <a:latin typeface="Arial"/>
                <a:cs typeface="Arial"/>
              </a:rPr>
              <a:t>Vilhjalmur</a:t>
            </a:r>
            <a:r>
              <a:rPr lang="is-IS" sz="1000" i="1" dirty="0" smtClean="0">
                <a:latin typeface="Arial"/>
                <a:cs typeface="Arial"/>
              </a:rPr>
              <a:t> Thorsteinsson</a:t>
            </a:r>
            <a:endParaRPr lang="en-US" sz="10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423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government also entered an IMF </a:t>
            </a:r>
            <a:r>
              <a:rPr lang="en-US" sz="2800" dirty="0" smtClean="0"/>
              <a:t>program </a:t>
            </a:r>
            <a:r>
              <a:rPr lang="en-US" sz="2800" dirty="0"/>
              <a:t>to reduce the fiscal deficit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11</a:t>
            </a:fld>
            <a:endParaRPr lang="en-US"/>
          </a:p>
        </p:txBody>
      </p:sp>
      <p:grpSp>
        <p:nvGrpSpPr>
          <p:cNvPr id="490" name="Group 489"/>
          <p:cNvGrpSpPr/>
          <p:nvPr/>
        </p:nvGrpSpPr>
        <p:grpSpPr>
          <a:xfrm>
            <a:off x="688912" y="2400042"/>
            <a:ext cx="7925657" cy="2266950"/>
            <a:chOff x="2019300" y="2698859"/>
            <a:chExt cx="5105400" cy="1460281"/>
          </a:xfrm>
        </p:grpSpPr>
        <p:grpSp>
          <p:nvGrpSpPr>
            <p:cNvPr id="459" name="Group 458"/>
            <p:cNvGrpSpPr/>
            <p:nvPr/>
          </p:nvGrpSpPr>
          <p:grpSpPr>
            <a:xfrm>
              <a:off x="2019300" y="2698859"/>
              <a:ext cx="993551" cy="447456"/>
              <a:chOff x="0" y="0"/>
              <a:chExt cx="980851" cy="428406"/>
            </a:xfrm>
          </p:grpSpPr>
          <p:sp>
            <p:nvSpPr>
              <p:cNvPr id="488" name="Rounded Rectangle 487"/>
              <p:cNvSpPr/>
              <p:nvPr/>
            </p:nvSpPr>
            <p:spPr>
              <a:xfrm>
                <a:off x="0" y="0"/>
                <a:ext cx="980851" cy="428406"/>
              </a:xfrm>
              <a:prstGeom prst="roundRect">
                <a:avLst>
                  <a:gd name="adj" fmla="val 10000"/>
                </a:avLst>
              </a:prstGeom>
              <a:solidFill>
                <a:srgbClr val="1F497D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is-IS" sz="800"/>
              </a:p>
            </p:txBody>
          </p:sp>
          <p:sp>
            <p:nvSpPr>
              <p:cNvPr id="489" name="Rounded Rectangle 4"/>
              <p:cNvSpPr/>
              <p:nvPr/>
            </p:nvSpPr>
            <p:spPr>
              <a:xfrm>
                <a:off x="12548" y="12548"/>
                <a:ext cx="955755" cy="40331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1" kern="1200">
                    <a:latin typeface="Arial"/>
                    <a:cs typeface="Arial"/>
                  </a:rPr>
                  <a:t>24 October 2008</a:t>
                </a:r>
              </a:p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0" kern="1200">
                    <a:latin typeface="Arial"/>
                    <a:cs typeface="Arial"/>
                  </a:rPr>
                  <a:t>The Icelandic government reaches an agreement with the IMF on a stabilization program, including a $2.1 bn loan</a:t>
                </a:r>
              </a:p>
            </p:txBody>
          </p:sp>
        </p:grpSp>
        <p:grpSp>
          <p:nvGrpSpPr>
            <p:cNvPr id="460" name="Group 459"/>
            <p:cNvGrpSpPr/>
            <p:nvPr/>
          </p:nvGrpSpPr>
          <p:grpSpPr>
            <a:xfrm>
              <a:off x="2854326" y="3762484"/>
              <a:ext cx="993551" cy="396656"/>
              <a:chOff x="835026" y="1063625"/>
              <a:chExt cx="980851" cy="377606"/>
            </a:xfrm>
          </p:grpSpPr>
          <p:sp>
            <p:nvSpPr>
              <p:cNvPr id="486" name="Rounded Rectangle 485"/>
              <p:cNvSpPr/>
              <p:nvPr/>
            </p:nvSpPr>
            <p:spPr>
              <a:xfrm>
                <a:off x="835026" y="1063625"/>
                <a:ext cx="980851" cy="377606"/>
              </a:xfrm>
              <a:prstGeom prst="roundRect">
                <a:avLst>
                  <a:gd name="adj" fmla="val 10000"/>
                </a:avLst>
              </a:prstGeom>
              <a:solidFill>
                <a:srgbClr val="1F497D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is-IS" sz="800"/>
              </a:p>
            </p:txBody>
          </p:sp>
          <p:sp>
            <p:nvSpPr>
              <p:cNvPr id="487" name="Rounded Rectangle 4"/>
              <p:cNvSpPr/>
              <p:nvPr/>
            </p:nvSpPr>
            <p:spPr>
              <a:xfrm>
                <a:off x="846086" y="1074685"/>
                <a:ext cx="958731" cy="35548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1" kern="1200">
                    <a:latin typeface="Arial"/>
                    <a:cs typeface="Arial"/>
                  </a:rPr>
                  <a:t>28 October 2009</a:t>
                </a:r>
              </a:p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0" kern="1200">
                    <a:latin typeface="Arial"/>
                    <a:cs typeface="Arial"/>
                  </a:rPr>
                  <a:t>IMF's Executive Board approves the 1st review of the Economic Recovery Program</a:t>
                </a: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3743325" y="2762359"/>
              <a:ext cx="993551" cy="383956"/>
              <a:chOff x="1724025" y="63500"/>
              <a:chExt cx="980851" cy="364906"/>
            </a:xfrm>
          </p:grpSpPr>
          <p:sp>
            <p:nvSpPr>
              <p:cNvPr id="484" name="Rounded Rectangle 483"/>
              <p:cNvSpPr/>
              <p:nvPr/>
            </p:nvSpPr>
            <p:spPr>
              <a:xfrm>
                <a:off x="1724025" y="63500"/>
                <a:ext cx="980851" cy="364906"/>
              </a:xfrm>
              <a:prstGeom prst="roundRect">
                <a:avLst>
                  <a:gd name="adj" fmla="val 10000"/>
                </a:avLst>
              </a:prstGeom>
              <a:solidFill>
                <a:srgbClr val="1F497D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is-IS" sz="800"/>
              </a:p>
            </p:txBody>
          </p:sp>
          <p:sp>
            <p:nvSpPr>
              <p:cNvPr id="485" name="Rounded Rectangle 4"/>
              <p:cNvSpPr/>
              <p:nvPr/>
            </p:nvSpPr>
            <p:spPr>
              <a:xfrm>
                <a:off x="1734714" y="74188"/>
                <a:ext cx="959475" cy="3435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1" kern="1200" dirty="0">
                    <a:latin typeface="Arial"/>
                    <a:cs typeface="Arial"/>
                  </a:rPr>
                  <a:t>16 April 2010</a:t>
                </a:r>
              </a:p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0" kern="1200" dirty="0">
                    <a:latin typeface="Arial"/>
                    <a:cs typeface="Arial"/>
                  </a:rPr>
                  <a:t>IMF's Executive Board approves the 2nd review of the Economic Recovery Program</a:t>
                </a:r>
              </a:p>
            </p:txBody>
          </p:sp>
        </p:grpSp>
        <p:grpSp>
          <p:nvGrpSpPr>
            <p:cNvPr id="462" name="Group 461"/>
            <p:cNvGrpSpPr/>
            <p:nvPr/>
          </p:nvGrpSpPr>
          <p:grpSpPr>
            <a:xfrm>
              <a:off x="3895726" y="3768834"/>
              <a:ext cx="1006251" cy="385757"/>
              <a:chOff x="1876426" y="1069975"/>
              <a:chExt cx="980851" cy="366707"/>
            </a:xfrm>
          </p:grpSpPr>
          <p:sp>
            <p:nvSpPr>
              <p:cNvPr id="482" name="Rounded Rectangle 481"/>
              <p:cNvSpPr/>
              <p:nvPr/>
            </p:nvSpPr>
            <p:spPr>
              <a:xfrm>
                <a:off x="1876426" y="1069975"/>
                <a:ext cx="980851" cy="366707"/>
              </a:xfrm>
              <a:prstGeom prst="roundRect">
                <a:avLst>
                  <a:gd name="adj" fmla="val 10000"/>
                </a:avLst>
              </a:prstGeom>
              <a:solidFill>
                <a:srgbClr val="1F497D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is-IS" sz="800"/>
              </a:p>
            </p:txBody>
          </p:sp>
          <p:sp>
            <p:nvSpPr>
              <p:cNvPr id="483" name="Rounded Rectangle 4"/>
              <p:cNvSpPr/>
              <p:nvPr/>
            </p:nvSpPr>
            <p:spPr>
              <a:xfrm>
                <a:off x="1887166" y="1080715"/>
                <a:ext cx="959371" cy="3452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1" kern="1200">
                    <a:latin typeface="Arial"/>
                    <a:cs typeface="Arial"/>
                  </a:rPr>
                  <a:t>29 April 2010</a:t>
                </a:r>
              </a:p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0" kern="1200">
                    <a:latin typeface="Arial"/>
                    <a:cs typeface="Arial"/>
                  </a:rPr>
                  <a:t>IMF's Executive Board approves the 3rd review of the Economic Recovery Program</a:t>
                </a:r>
              </a:p>
            </p:txBody>
          </p:sp>
        </p:grpSp>
        <p:grpSp>
          <p:nvGrpSpPr>
            <p:cNvPr id="463" name="Group 462"/>
            <p:cNvGrpSpPr/>
            <p:nvPr/>
          </p:nvGrpSpPr>
          <p:grpSpPr>
            <a:xfrm>
              <a:off x="4857751" y="2756009"/>
              <a:ext cx="1039130" cy="401644"/>
              <a:chOff x="2838451" y="57150"/>
              <a:chExt cx="1026430" cy="319094"/>
            </a:xfrm>
          </p:grpSpPr>
          <p:sp>
            <p:nvSpPr>
              <p:cNvPr id="480" name="Rounded Rectangle 479"/>
              <p:cNvSpPr/>
              <p:nvPr/>
            </p:nvSpPr>
            <p:spPr>
              <a:xfrm>
                <a:off x="2838451" y="57150"/>
                <a:ext cx="1026430" cy="319094"/>
              </a:xfrm>
              <a:prstGeom prst="roundRect">
                <a:avLst>
                  <a:gd name="adj" fmla="val 10000"/>
                </a:avLst>
              </a:prstGeom>
              <a:solidFill>
                <a:srgbClr val="1F497D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is-IS" sz="800"/>
              </a:p>
            </p:txBody>
          </p:sp>
          <p:sp>
            <p:nvSpPr>
              <p:cNvPr id="481" name="Rounded Rectangle 4"/>
              <p:cNvSpPr/>
              <p:nvPr/>
            </p:nvSpPr>
            <p:spPr>
              <a:xfrm>
                <a:off x="2847797" y="60146"/>
                <a:ext cx="1007738" cy="3004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1" kern="1200">
                    <a:latin typeface="Arial"/>
                    <a:cs typeface="Arial"/>
                  </a:rPr>
                  <a:t>11 January 2011</a:t>
                </a:r>
              </a:p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0" kern="1200">
                    <a:latin typeface="Arial"/>
                    <a:cs typeface="Arial"/>
                  </a:rPr>
                  <a:t>IMF's Executive Board approves the 4th review of the Economic Recovery Program</a:t>
                </a:r>
              </a:p>
            </p:txBody>
          </p:sp>
        </p:grpSp>
        <p:grpSp>
          <p:nvGrpSpPr>
            <p:cNvPr id="464" name="Group 463"/>
            <p:cNvGrpSpPr/>
            <p:nvPr/>
          </p:nvGrpSpPr>
          <p:grpSpPr>
            <a:xfrm>
              <a:off x="5464174" y="3776772"/>
              <a:ext cx="1051830" cy="343449"/>
              <a:chOff x="3444874" y="1077913"/>
              <a:chExt cx="1026430" cy="333924"/>
            </a:xfrm>
          </p:grpSpPr>
          <p:sp>
            <p:nvSpPr>
              <p:cNvPr id="478" name="Rounded Rectangle 477"/>
              <p:cNvSpPr/>
              <p:nvPr/>
            </p:nvSpPr>
            <p:spPr>
              <a:xfrm>
                <a:off x="3444874" y="1077913"/>
                <a:ext cx="1026430" cy="333924"/>
              </a:xfrm>
              <a:prstGeom prst="roundRect">
                <a:avLst>
                  <a:gd name="adj" fmla="val 10000"/>
                </a:avLst>
              </a:prstGeom>
              <a:solidFill>
                <a:srgbClr val="1F497D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is-IS" sz="800"/>
              </a:p>
            </p:txBody>
          </p:sp>
          <p:sp>
            <p:nvSpPr>
              <p:cNvPr id="479" name="Rounded Rectangle 4"/>
              <p:cNvSpPr/>
              <p:nvPr/>
            </p:nvSpPr>
            <p:spPr>
              <a:xfrm>
                <a:off x="3454654" y="1087693"/>
                <a:ext cx="1006870" cy="3143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1" kern="1200">
                    <a:latin typeface="Arial"/>
                    <a:cs typeface="Arial"/>
                  </a:rPr>
                  <a:t>3 June 2011</a:t>
                </a:r>
              </a:p>
              <a:p>
                <a:pPr marL="0" marR="0" lvl="0" indent="0" algn="ctr" defTabSz="2222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IMF's Executive Board approves the 5th review of the Economic Recovery Program</a:t>
                </a:r>
              </a:p>
            </p:txBody>
          </p:sp>
        </p:grpSp>
        <p:grpSp>
          <p:nvGrpSpPr>
            <p:cNvPr id="465" name="Group 464"/>
            <p:cNvGrpSpPr/>
            <p:nvPr/>
          </p:nvGrpSpPr>
          <p:grpSpPr>
            <a:xfrm>
              <a:off x="2197100" y="3375135"/>
              <a:ext cx="4927600" cy="174624"/>
              <a:chOff x="177800" y="676276"/>
              <a:chExt cx="152090" cy="177917"/>
            </a:xfrm>
          </p:grpSpPr>
          <p:sp>
            <p:nvSpPr>
              <p:cNvPr id="476" name="Right Arrow 475"/>
              <p:cNvSpPr/>
              <p:nvPr/>
            </p:nvSpPr>
            <p:spPr>
              <a:xfrm>
                <a:off x="177800" y="676276"/>
                <a:ext cx="152090" cy="177917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1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is-IS" sz="800"/>
              </a:p>
            </p:txBody>
          </p:sp>
          <p:sp>
            <p:nvSpPr>
              <p:cNvPr id="477" name="Right Arrow 4"/>
              <p:cNvSpPr/>
              <p:nvPr/>
            </p:nvSpPr>
            <p:spPr>
              <a:xfrm>
                <a:off x="177800" y="711859"/>
                <a:ext cx="106463" cy="1067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800" kern="1200">
                  <a:latin typeface="Arial"/>
                  <a:cs typeface="Arial"/>
                </a:endParaRPr>
              </a:p>
            </p:txBody>
          </p:sp>
        </p:grpSp>
        <p:cxnSp>
          <p:nvCxnSpPr>
            <p:cNvPr id="466" name="Straight Connector 465"/>
            <p:cNvCxnSpPr/>
            <p:nvPr/>
          </p:nvCxnSpPr>
          <p:spPr>
            <a:xfrm flipV="1">
              <a:off x="2470150" y="3117959"/>
              <a:ext cx="0" cy="327025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/>
            <p:cNvCxnSpPr/>
            <p:nvPr/>
          </p:nvCxnSpPr>
          <p:spPr>
            <a:xfrm flipV="1">
              <a:off x="3355976" y="3447099"/>
              <a:ext cx="0" cy="336550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/>
            <p:cNvCxnSpPr/>
            <p:nvPr/>
          </p:nvCxnSpPr>
          <p:spPr>
            <a:xfrm flipV="1">
              <a:off x="4244976" y="3124309"/>
              <a:ext cx="0" cy="327025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/>
            <p:cNvCxnSpPr/>
            <p:nvPr/>
          </p:nvCxnSpPr>
          <p:spPr>
            <a:xfrm flipV="1">
              <a:off x="4367739" y="3442865"/>
              <a:ext cx="0" cy="336550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/>
            <p:cNvCxnSpPr>
              <a:endCxn id="480" idx="2"/>
            </p:cNvCxnSpPr>
            <p:nvPr/>
          </p:nvCxnSpPr>
          <p:spPr>
            <a:xfrm flipV="1">
              <a:off x="5370649" y="3157653"/>
              <a:ext cx="6667" cy="287332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flipV="1">
              <a:off x="5987831" y="3475753"/>
              <a:ext cx="0" cy="301019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2" name="Group 471"/>
            <p:cNvGrpSpPr/>
            <p:nvPr/>
          </p:nvGrpSpPr>
          <p:grpSpPr>
            <a:xfrm>
              <a:off x="6034089" y="2765531"/>
              <a:ext cx="1039130" cy="401644"/>
              <a:chOff x="4014789" y="66672"/>
              <a:chExt cx="1026430" cy="319094"/>
            </a:xfrm>
          </p:grpSpPr>
          <p:sp>
            <p:nvSpPr>
              <p:cNvPr id="474" name="Rounded Rectangle 473"/>
              <p:cNvSpPr/>
              <p:nvPr/>
            </p:nvSpPr>
            <p:spPr>
              <a:xfrm>
                <a:off x="4014789" y="66672"/>
                <a:ext cx="1026430" cy="319094"/>
              </a:xfrm>
              <a:prstGeom prst="roundRect">
                <a:avLst>
                  <a:gd name="adj" fmla="val 10000"/>
                </a:avLst>
              </a:prstGeom>
              <a:solidFill>
                <a:srgbClr val="1F497D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is-IS" sz="800"/>
              </a:p>
            </p:txBody>
          </p:sp>
          <p:sp>
            <p:nvSpPr>
              <p:cNvPr id="475" name="Rounded Rectangle 4"/>
              <p:cNvSpPr/>
              <p:nvPr/>
            </p:nvSpPr>
            <p:spPr>
              <a:xfrm>
                <a:off x="4024135" y="69668"/>
                <a:ext cx="1007738" cy="3004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1" kern="1200">
                    <a:latin typeface="Arial"/>
                    <a:cs typeface="Arial"/>
                  </a:rPr>
                  <a:t>31 August 2011</a:t>
                </a:r>
              </a:p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0" kern="1200">
                    <a:latin typeface="Arial"/>
                    <a:cs typeface="Arial"/>
                  </a:rPr>
                  <a:t>Scheduled end of the Economic Recovery Program.</a:t>
                </a:r>
                <a:r>
                  <a:rPr lang="en-US" sz="800" b="0" kern="1200" baseline="0">
                    <a:latin typeface="Arial"/>
                    <a:cs typeface="Arial"/>
                  </a:rPr>
                  <a:t> </a:t>
                </a:r>
                <a:r>
                  <a:rPr lang="en-US" sz="800" b="0" kern="1200">
                    <a:latin typeface="Arial"/>
                    <a:cs typeface="Arial"/>
                  </a:rPr>
                  <a:t>A 6th and final review will be published before the end of the program.</a:t>
                </a:r>
              </a:p>
            </p:txBody>
          </p:sp>
        </p:grpSp>
        <p:cxnSp>
          <p:nvCxnSpPr>
            <p:cNvPr id="473" name="Straight Connector 472"/>
            <p:cNvCxnSpPr>
              <a:endCxn id="474" idx="2"/>
            </p:cNvCxnSpPr>
            <p:nvPr/>
          </p:nvCxnSpPr>
          <p:spPr>
            <a:xfrm flipV="1">
              <a:off x="6547304" y="3167175"/>
              <a:ext cx="0" cy="287331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10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 - Original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74"/>
          <a:stretch/>
        </p:blipFill>
        <p:spPr>
          <a:xfrm>
            <a:off x="-171450" y="0"/>
            <a:ext cx="9315450" cy="68580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152230"/>
            <a:ext cx="2133600" cy="365125"/>
          </a:xfrm>
        </p:spPr>
        <p:txBody>
          <a:bodyPr/>
          <a:lstStyle/>
          <a:p>
            <a:pPr algn="l"/>
            <a:fld id="{2C0CE430-E075-0B49-BE23-5371CC48190D}" type="slidenum">
              <a:pPr algn="l"/>
              <a:t>12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771624"/>
            <a:ext cx="9144000" cy="6761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orði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990" b="26740"/>
          <a:stretch/>
        </p:blipFill>
        <p:spPr>
          <a:xfrm>
            <a:off x="1" y="0"/>
            <a:ext cx="9144000" cy="768054"/>
          </a:xfrm>
          <a:prstGeom prst="rect">
            <a:avLst/>
          </a:prstGeom>
        </p:spPr>
      </p:pic>
      <p:sp>
        <p:nvSpPr>
          <p:cNvPr id="12" name="Title 5"/>
          <p:cNvSpPr txBox="1">
            <a:spLocks/>
          </p:cNvSpPr>
          <p:nvPr/>
        </p:nvSpPr>
        <p:spPr>
          <a:xfrm>
            <a:off x="457200" y="89491"/>
            <a:ext cx="8229600" cy="615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>
                <a:solidFill>
                  <a:schemeClr val="bg1"/>
                </a:solidFill>
              </a:rPr>
              <a:t>Part B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5067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/>
              <a:t>The Current Landscape</a:t>
            </a:r>
          </a:p>
        </p:txBody>
      </p:sp>
    </p:spTree>
    <p:extLst>
      <p:ext uri="{BB962C8B-B14F-4D97-AF65-F5344CB8AC3E}">
        <p14:creationId xmlns:p14="http://schemas.microsoft.com/office/powerpoint/2010/main" val="33852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Iceland went into a recession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504771"/>
            <a:ext cx="2455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Real GDP, 2009 prices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90163" y="4792549"/>
            <a:ext cx="461369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/>
              <a:t>... and public debt surged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40041" y="1510644"/>
            <a:ext cx="3566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Net public debt, % of GDP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65" y="1812548"/>
            <a:ext cx="4221398" cy="275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877" y="1887481"/>
            <a:ext cx="4114800" cy="268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28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However, Iceland’s debt is manageable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14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5300" y="492205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/>
              <a:t>... and Iceland has not defaulted on any loans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24000" y="1417638"/>
            <a:ext cx="6019800" cy="3890962"/>
            <a:chOff x="2814108" y="2293408"/>
            <a:chExt cx="3515784" cy="2271184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39009377"/>
                </p:ext>
              </p:extLst>
            </p:nvPr>
          </p:nvGraphicFramePr>
          <p:xfrm>
            <a:off x="2877608" y="2517775"/>
            <a:ext cx="3452284" cy="20468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3677708" y="2293408"/>
              <a:ext cx="1767674" cy="25188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800" b="0" dirty="0">
                  <a:solidFill>
                    <a:srgbClr val="000000"/>
                  </a:solidFill>
                  <a:latin typeface="Myriad Pro"/>
                  <a:cs typeface="Myriad Pro"/>
                </a:rPr>
                <a:t>Net public debt (%</a:t>
              </a:r>
              <a:r>
                <a:rPr lang="en-US" sz="1800" b="0" baseline="0" dirty="0">
                  <a:solidFill>
                    <a:srgbClr val="000000"/>
                  </a:solidFill>
                  <a:latin typeface="Myriad Pro"/>
                  <a:cs typeface="Myriad Pro"/>
                </a:rPr>
                <a:t> of GDP)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14108" y="4247092"/>
              <a:ext cx="865717" cy="154517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baseline="0">
                  <a:solidFill>
                    <a:schemeClr val="bg1">
                      <a:lumMod val="50000"/>
                    </a:schemeClr>
                  </a:solidFill>
                  <a:latin typeface="Myriad Pro Light"/>
                  <a:cs typeface="Myriad Pro Light"/>
                </a:rPr>
                <a:t>Source: OECD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761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052"/>
            <a:ext cx="3690954" cy="11430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Homes struggle with </a:t>
            </a:r>
            <a:r>
              <a:rPr lang="en-US" sz="2800" dirty="0" smtClean="0"/>
              <a:t>higher </a:t>
            </a:r>
            <a:r>
              <a:rPr lang="en-US" sz="2800" dirty="0"/>
              <a:t>unemployment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15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25571" y="4781517"/>
            <a:ext cx="51184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/>
              <a:t>... </a:t>
            </a:r>
            <a:r>
              <a:rPr lang="en-US" sz="2800" dirty="0" smtClean="0"/>
              <a:t>and </a:t>
            </a:r>
            <a:r>
              <a:rPr lang="en-US" sz="2800" dirty="0"/>
              <a:t>a lower living standard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44638" y="1896456"/>
            <a:ext cx="4520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Statistics Iceland’s Standard of Life survey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3" y="2034955"/>
            <a:ext cx="4251351" cy="277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182" y="2173455"/>
            <a:ext cx="4115856" cy="269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20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Inflation reached </a:t>
            </a:r>
            <a:r>
              <a:rPr lang="en-US" sz="2800" dirty="0" smtClean="0"/>
              <a:t>18.6% </a:t>
            </a:r>
            <a:r>
              <a:rPr lang="en-US" sz="2800" dirty="0"/>
              <a:t>when the currency </a:t>
            </a:r>
            <a:r>
              <a:rPr lang="en-US" sz="2800" dirty="0" smtClean="0"/>
              <a:t>collapsed...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90" y="1417638"/>
            <a:ext cx="6044486" cy="394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05958" y="4999299"/>
            <a:ext cx="589630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smtClean="0"/>
              <a:t>...but is now close to historical value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23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Despite the recession, Iceland still remains competitive compared to other economies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17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845386"/>
              </p:ext>
            </p:extLst>
          </p:nvPr>
        </p:nvGraphicFramePr>
        <p:xfrm>
          <a:off x="685800" y="1244599"/>
          <a:ext cx="8229599" cy="4897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42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336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152230"/>
            <a:ext cx="2133600" cy="365125"/>
          </a:xfrm>
        </p:spPr>
        <p:txBody>
          <a:bodyPr/>
          <a:lstStyle/>
          <a:p>
            <a:pPr algn="l"/>
            <a:fld id="{2C0CE430-E075-0B49-BE23-5371CC48190D}" type="slidenum">
              <a:pPr algn="l"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71624"/>
            <a:ext cx="9144000" cy="6761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orði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990" b="26740"/>
          <a:stretch/>
        </p:blipFill>
        <p:spPr>
          <a:xfrm>
            <a:off x="1" y="0"/>
            <a:ext cx="9144000" cy="768054"/>
          </a:xfrm>
          <a:prstGeom prst="rect">
            <a:avLst/>
          </a:prstGeom>
        </p:spPr>
      </p:pic>
      <p:sp>
        <p:nvSpPr>
          <p:cNvPr id="11" name="Title 5"/>
          <p:cNvSpPr txBox="1">
            <a:spLocks/>
          </p:cNvSpPr>
          <p:nvPr/>
        </p:nvSpPr>
        <p:spPr>
          <a:xfrm>
            <a:off x="457200" y="89491"/>
            <a:ext cx="8229600" cy="615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>
                <a:solidFill>
                  <a:schemeClr val="bg1"/>
                </a:solidFill>
              </a:rPr>
              <a:t>Part C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5067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/>
              <a:t>Recent Developments</a:t>
            </a:r>
          </a:p>
        </p:txBody>
      </p:sp>
    </p:spTree>
    <p:extLst>
      <p:ext uri="{BB962C8B-B14F-4D97-AF65-F5344CB8AC3E}">
        <p14:creationId xmlns:p14="http://schemas.microsoft.com/office/powerpoint/2010/main" val="4578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238"/>
            <a:ext cx="8229600" cy="1579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Debt restructuring of …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19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48100"/>
            <a:ext cx="8229600" cy="1663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3600" dirty="0"/>
          </a:p>
          <a:p>
            <a:pPr algn="ctr"/>
            <a:r>
              <a:rPr lang="en-US" sz="3600" dirty="0" smtClean="0"/>
              <a:t>… and initiatives by the banks and the government have been put in place to speed up the process</a:t>
            </a:r>
          </a:p>
        </p:txBody>
      </p:sp>
      <p:sp>
        <p:nvSpPr>
          <p:cNvPr id="3" name="Rectangle 2"/>
          <p:cNvSpPr/>
          <p:nvPr/>
        </p:nvSpPr>
        <p:spPr>
          <a:xfrm>
            <a:off x="2714625" y="1924298"/>
            <a:ext cx="3695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... </a:t>
            </a:r>
            <a:r>
              <a:rPr lang="en-US" sz="3600" dirty="0" smtClean="0"/>
              <a:t>households  </a:t>
            </a:r>
            <a:r>
              <a:rPr lang="en-US" sz="3600" dirty="0"/>
              <a:t>and </a:t>
            </a:r>
            <a:r>
              <a:rPr lang="en-US" sz="3600" dirty="0" smtClean="0"/>
              <a:t>corporations </a:t>
            </a:r>
            <a:r>
              <a:rPr lang="en-US" sz="3600" dirty="0"/>
              <a:t>is </a:t>
            </a:r>
            <a:r>
              <a:rPr lang="en-US" sz="3600" dirty="0" smtClean="0"/>
              <a:t>ongoing…</a:t>
            </a:r>
            <a:endParaRPr lang="en-US" sz="3600" dirty="0"/>
          </a:p>
        </p:txBody>
      </p:sp>
      <p:pic>
        <p:nvPicPr>
          <p:cNvPr id="1026" name="Picture 2" descr="C:\Users\bjornbb\Desktop\hofdatorg_sm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3"/>
          <a:stretch/>
        </p:blipFill>
        <p:spPr bwMode="auto">
          <a:xfrm>
            <a:off x="6675468" y="1990724"/>
            <a:ext cx="1773208" cy="17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jornbb\Desktop\bild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6" r="10735"/>
          <a:stretch/>
        </p:blipFill>
        <p:spPr bwMode="auto">
          <a:xfrm>
            <a:off x="581025" y="1990724"/>
            <a:ext cx="1762844" cy="178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1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́slandsvigur crop.pdf"/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864" y="1152298"/>
            <a:ext cx="7014575" cy="49398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Iceland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t>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23016" y="3269655"/>
            <a:ext cx="3250861" cy="2856508"/>
          </a:xfrm>
        </p:spPr>
        <p:txBody>
          <a:bodyPr/>
          <a:lstStyle/>
          <a:p>
            <a:pPr marL="0" indent="0">
              <a:buNone/>
            </a:pPr>
            <a:r>
              <a:rPr lang="en-US" sz="2800"/>
              <a:t>Population:</a:t>
            </a:r>
            <a:r>
              <a:rPr lang="en-US"/>
              <a:t/>
            </a:r>
            <a:br>
              <a:rPr lang="en-US"/>
            </a:br>
            <a:r>
              <a:rPr lang="en-US" sz="3800"/>
              <a:t>320,000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1516772" y="4453937"/>
            <a:ext cx="3250861" cy="2856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700"/>
              <a:t>Capital:</a:t>
            </a:r>
          </a:p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en-US" sz="2800"/>
              <a:t>Reykjavík</a:t>
            </a:r>
            <a:endParaRPr lang="en-US" sz="380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5984590" y="1329628"/>
            <a:ext cx="3250861" cy="2856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400"/>
              <a:t>Currency:</a:t>
            </a:r>
          </a:p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en-US" sz="2800"/>
              <a:t>Krona (ISK)</a:t>
            </a:r>
            <a:endParaRPr lang="en-US" sz="380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744685" y="1922011"/>
            <a:ext cx="3250861" cy="2856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/>
              <a:t>Language:</a:t>
            </a:r>
          </a:p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en-US" sz="3300"/>
              <a:t>Icelandic</a:t>
            </a: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6430828" y="4183365"/>
            <a:ext cx="3250861" cy="2856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200"/>
              <a:t>Size:</a:t>
            </a:r>
          </a:p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en-US" sz="2800"/>
              <a:t>100,000 km</a:t>
            </a:r>
            <a:r>
              <a:rPr lang="en-US" sz="2800" baseline="30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2902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Non-performing have decreased…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is-IS" smtClean="0"/>
              <a:t>20</a:t>
            </a:fld>
            <a:endParaRPr lang="is-I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77" y="1170405"/>
            <a:ext cx="6035185" cy="393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69628" y="4983198"/>
            <a:ext cx="6600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dirty="0" smtClean="0"/>
              <a:t>…as performing after restructuring has increased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04255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3993"/>
            <a:ext cx="8229600" cy="1325562"/>
          </a:xfrm>
        </p:spPr>
        <p:txBody>
          <a:bodyPr>
            <a:normAutofit/>
          </a:bodyPr>
          <a:lstStyle/>
          <a:p>
            <a:r>
              <a:rPr lang="en-US" sz="2800"/>
              <a:t>One of the failed banks operated the online savings bank Icesave in the UK and Netherlands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21</a:t>
            </a:fld>
            <a:endParaRPr lang="en-US"/>
          </a:p>
        </p:txBody>
      </p:sp>
      <p:pic>
        <p:nvPicPr>
          <p:cNvPr id="5" name="Picture 4" descr="icesave-logo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59" t="6897" r="4022" b="71200"/>
          <a:stretch/>
        </p:blipFill>
        <p:spPr>
          <a:xfrm>
            <a:off x="2332973" y="2267211"/>
            <a:ext cx="4525028" cy="155635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4443693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/>
              <a:t>The UK and Dutch governments demanded an Icelandic state guarantee to reimburse the deposits</a:t>
            </a:r>
          </a:p>
        </p:txBody>
      </p:sp>
    </p:spTree>
    <p:extLst>
      <p:ext uri="{BB962C8B-B14F-4D97-AF65-F5344CB8AC3E}">
        <p14:creationId xmlns:p14="http://schemas.microsoft.com/office/powerpoint/2010/main" val="980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22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4960" y="418524"/>
            <a:ext cx="78943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395E"/>
                </a:solidFill>
                <a:latin typeface="Arial"/>
                <a:cs typeface="Arial"/>
              </a:rPr>
              <a:t>An agreement was reached three times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939877" y="1308617"/>
            <a:ext cx="7391323" cy="4208263"/>
            <a:chOff x="386080" y="1218803"/>
            <a:chExt cx="7945120" cy="4575299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1494799480"/>
                </p:ext>
              </p:extLst>
            </p:nvPr>
          </p:nvGraphicFramePr>
          <p:xfrm>
            <a:off x="386080" y="1699980"/>
            <a:ext cx="7914640" cy="9177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1971039" y="1218803"/>
              <a:ext cx="137892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b="1">
                  <a:solidFill>
                    <a:srgbClr val="808080"/>
                  </a:solidFill>
                  <a:latin typeface="Arial"/>
                  <a:cs typeface="Arial"/>
                </a:rPr>
                <a:t>I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71040" y="2813287"/>
              <a:ext cx="137892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b="1">
                  <a:solidFill>
                    <a:srgbClr val="808080"/>
                  </a:solidFill>
                  <a:latin typeface="Arial"/>
                  <a:cs typeface="Arial"/>
                </a:rPr>
                <a:t>II</a:t>
              </a:r>
            </a:p>
          </p:txBody>
        </p:sp>
        <p:graphicFrame>
          <p:nvGraphicFramePr>
            <p:cNvPr id="25" name="Diagram 24"/>
            <p:cNvGraphicFramePr/>
            <p:nvPr>
              <p:extLst>
                <p:ext uri="{D42A27DB-BD31-4B8C-83A1-F6EECF244321}">
                  <p14:modId xmlns:p14="http://schemas.microsoft.com/office/powerpoint/2010/main" val="4216985896"/>
                </p:ext>
              </p:extLst>
            </p:nvPr>
          </p:nvGraphicFramePr>
          <p:xfrm>
            <a:off x="416560" y="3288076"/>
            <a:ext cx="7914640" cy="9177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1960880" y="4391421"/>
              <a:ext cx="137892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b="1">
                  <a:solidFill>
                    <a:srgbClr val="808080"/>
                  </a:solidFill>
                  <a:latin typeface="Arial"/>
                  <a:cs typeface="Arial"/>
                </a:rPr>
                <a:t>III</a:t>
              </a:r>
            </a:p>
          </p:txBody>
        </p:sp>
        <p:graphicFrame>
          <p:nvGraphicFramePr>
            <p:cNvPr id="29" name="Diagram 28"/>
            <p:cNvGraphicFramePr/>
            <p:nvPr>
              <p:extLst>
                <p:ext uri="{D42A27DB-BD31-4B8C-83A1-F6EECF244321}">
                  <p14:modId xmlns:p14="http://schemas.microsoft.com/office/powerpoint/2010/main" val="2100841092"/>
                </p:ext>
              </p:extLst>
            </p:nvPr>
          </p:nvGraphicFramePr>
          <p:xfrm>
            <a:off x="406400" y="4876369"/>
            <a:ext cx="7914640" cy="9177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</p:grpSp>
      <p:sp>
        <p:nvSpPr>
          <p:cNvPr id="17" name="TextBox 16"/>
          <p:cNvSpPr txBox="1"/>
          <p:nvPr/>
        </p:nvSpPr>
        <p:spPr>
          <a:xfrm>
            <a:off x="3162300" y="1359743"/>
            <a:ext cx="294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(Jun ‘09 – Sep </a:t>
            </a:r>
            <a:r>
              <a:rPr lang="fr-FR" sz="2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’</a:t>
            </a:r>
            <a:r>
              <a:rPr lang="en-US" sz="2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09)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62300" y="2850746"/>
            <a:ext cx="294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7F7F7F"/>
                </a:solidFill>
                <a:latin typeface="Arial"/>
                <a:cs typeface="Arial"/>
              </a:rPr>
              <a:t>(Sep ‘09 – Mar </a:t>
            </a:r>
            <a:r>
              <a:rPr lang="fr-FR" sz="2200">
                <a:solidFill>
                  <a:srgbClr val="7F7F7F"/>
                </a:solidFill>
                <a:latin typeface="Arial"/>
                <a:cs typeface="Arial"/>
              </a:rPr>
              <a:t>’</a:t>
            </a:r>
            <a:r>
              <a:rPr lang="en-US" sz="2200">
                <a:solidFill>
                  <a:srgbClr val="7F7F7F"/>
                </a:solidFill>
                <a:latin typeface="Arial"/>
                <a:cs typeface="Arial"/>
              </a:rPr>
              <a:t>10)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62300" y="4308283"/>
            <a:ext cx="294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7F7F7F"/>
                </a:solidFill>
                <a:latin typeface="Arial"/>
                <a:cs typeface="Arial"/>
              </a:rPr>
              <a:t>(Feb ‘11 – Apr </a:t>
            </a:r>
            <a:r>
              <a:rPr lang="fr-FR" sz="2200">
                <a:solidFill>
                  <a:srgbClr val="7F7F7F"/>
                </a:solidFill>
                <a:latin typeface="Arial"/>
                <a:cs typeface="Arial"/>
              </a:rPr>
              <a:t>’</a:t>
            </a:r>
            <a:r>
              <a:rPr lang="en-US" sz="2200">
                <a:solidFill>
                  <a:srgbClr val="7F7F7F"/>
                </a:solidFill>
                <a:latin typeface="Arial"/>
                <a:cs typeface="Arial"/>
              </a:rPr>
              <a:t>11)</a:t>
            </a:r>
          </a:p>
        </p:txBody>
      </p:sp>
      <p:pic>
        <p:nvPicPr>
          <p:cNvPr id="20" name="Picture 19" descr="icesave-logo.pdf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59" t="6896" r="4514" b="75046"/>
          <a:stretch/>
        </p:blipFill>
        <p:spPr>
          <a:xfrm>
            <a:off x="939877" y="1345461"/>
            <a:ext cx="1474483" cy="420391"/>
          </a:xfrm>
          <a:prstGeom prst="rect">
            <a:avLst/>
          </a:prstGeom>
        </p:spPr>
      </p:pic>
      <p:pic>
        <p:nvPicPr>
          <p:cNvPr id="31" name="Picture 30" descr="icesave-logo.pdf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58" t="6896" r="4601" b="75046"/>
          <a:stretch/>
        </p:blipFill>
        <p:spPr>
          <a:xfrm>
            <a:off x="941316" y="2805351"/>
            <a:ext cx="1473045" cy="420391"/>
          </a:xfrm>
          <a:prstGeom prst="rect">
            <a:avLst/>
          </a:prstGeom>
        </p:spPr>
      </p:pic>
      <p:pic>
        <p:nvPicPr>
          <p:cNvPr id="32" name="Picture 31" descr="icesave-logo.pdf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59" t="6896" r="4514" b="75046"/>
          <a:stretch/>
        </p:blipFill>
        <p:spPr>
          <a:xfrm>
            <a:off x="939877" y="4256885"/>
            <a:ext cx="1474483" cy="42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5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8407"/>
            <a:ext cx="8229600" cy="30781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After </a:t>
            </a:r>
            <a:r>
              <a:rPr lang="en-US" sz="2800" dirty="0" err="1">
                <a:solidFill>
                  <a:schemeClr val="tx1"/>
                </a:solidFill>
              </a:rPr>
              <a:t>Icesave</a:t>
            </a:r>
            <a:r>
              <a:rPr lang="en-US" sz="2800" dirty="0">
                <a:solidFill>
                  <a:schemeClr val="tx1"/>
                </a:solidFill>
              </a:rPr>
              <a:t> III was rejected, the matter is now with the EFTA Supervisory Authority (ESA)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It is estimated that </a:t>
            </a:r>
            <a:r>
              <a:rPr lang="en-US" sz="2800" dirty="0">
                <a:solidFill>
                  <a:schemeClr val="tx1"/>
                </a:solidFill>
              </a:rPr>
              <a:t>the UK and Dutch governments will receive approximately </a:t>
            </a:r>
            <a:r>
              <a:rPr lang="en-US" sz="2800" dirty="0" smtClean="0">
                <a:solidFill>
                  <a:schemeClr val="tx1"/>
                </a:solidFill>
              </a:rPr>
              <a:t>94% </a:t>
            </a:r>
            <a:r>
              <a:rPr lang="en-US" sz="2800" dirty="0">
                <a:solidFill>
                  <a:schemeClr val="tx1"/>
                </a:solidFill>
              </a:rPr>
              <a:t>of their claim from the estate of the failed </a:t>
            </a:r>
            <a:r>
              <a:rPr lang="en-US" sz="2800" dirty="0" err="1">
                <a:solidFill>
                  <a:schemeClr val="tx1"/>
                </a:solidFill>
              </a:rPr>
              <a:t>Landsbanki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23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908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/>
              <a:t>Icesave aftermath</a:t>
            </a:r>
          </a:p>
        </p:txBody>
      </p:sp>
    </p:spTree>
    <p:extLst>
      <p:ext uri="{BB962C8B-B14F-4D97-AF65-F5344CB8AC3E}">
        <p14:creationId xmlns:p14="http://schemas.microsoft.com/office/powerpoint/2010/main" val="200473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Iceland’s current credit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ratings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is-IS" smtClean="0"/>
              <a:t>24</a:t>
            </a:fld>
            <a:endParaRPr lang="is-IS"/>
          </a:p>
        </p:txBody>
      </p:sp>
      <p:pic>
        <p:nvPicPr>
          <p:cNvPr id="6146" name="Picture 2" descr="C:\Users\vidari\Documents\Viðskiptaráð\Status report\Credit rati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6" y="1417638"/>
            <a:ext cx="7639050" cy="441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733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74638"/>
            <a:ext cx="5537200" cy="1143000"/>
          </a:xfrm>
        </p:spPr>
        <p:txBody>
          <a:bodyPr>
            <a:normAutofit/>
          </a:bodyPr>
          <a:lstStyle/>
          <a:p>
            <a:r>
              <a:rPr lang="en-US" sz="2800"/>
              <a:t>Since the crisis, the Central Bank has lowered interest rates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25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1050" y="4902260"/>
            <a:ext cx="7658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/>
              <a:t>... and Iceland’s CDS spread is decreasing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445" y="1841012"/>
            <a:ext cx="3582255" cy="233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86" y="1695450"/>
            <a:ext cx="4087039" cy="267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80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9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/>
              <a:t>The Central Bank has introduced a plan to remove capital restrictions in two phases: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26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0399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320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800" y="4058175"/>
            <a:ext cx="8699500" cy="2206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dirty="0"/>
              <a:t>the plan </a:t>
            </a:r>
            <a:r>
              <a:rPr lang="en-US" sz="3200" dirty="0" smtClean="0"/>
              <a:t>will be complete at the latest </a:t>
            </a:r>
            <a:br>
              <a:rPr lang="en-US" sz="3200" dirty="0" smtClean="0"/>
            </a:br>
            <a:r>
              <a:rPr lang="en-US" sz="3200" dirty="0" smtClean="0"/>
              <a:t>by the end of 2015</a:t>
            </a:r>
            <a:endParaRPr lang="en-US" sz="3200" dirty="0"/>
          </a:p>
        </p:txBody>
      </p:sp>
      <p:sp>
        <p:nvSpPr>
          <p:cNvPr id="3" name="Right Arrow 2"/>
          <p:cNvSpPr/>
          <p:nvPr/>
        </p:nvSpPr>
        <p:spPr>
          <a:xfrm>
            <a:off x="1208087" y="2325688"/>
            <a:ext cx="6581775" cy="8001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Rectangle 7"/>
          <p:cNvSpPr/>
          <p:nvPr/>
        </p:nvSpPr>
        <p:spPr>
          <a:xfrm>
            <a:off x="1205706" y="2522540"/>
            <a:ext cx="3290887" cy="40322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/>
          <p:cNvSpPr/>
          <p:nvPr/>
        </p:nvSpPr>
        <p:spPr>
          <a:xfrm>
            <a:off x="828675" y="2517114"/>
            <a:ext cx="39147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Phase I      </a:t>
            </a:r>
          </a:p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Reduction of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offshore ISK positions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00550" y="2517114"/>
            <a:ext cx="3290887" cy="1391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Phase </a:t>
            </a:r>
            <a:r>
              <a:rPr lang="en-US" sz="2400" b="1" dirty="0">
                <a:solidFill>
                  <a:schemeClr val="bg1"/>
                </a:solidFill>
              </a:rPr>
              <a:t>II</a:t>
            </a:r>
          </a:p>
          <a:p>
            <a:pPr algn="ctr"/>
            <a:r>
              <a:rPr lang="en-US" sz="2000" dirty="0"/>
              <a:t>Removal of </a:t>
            </a:r>
            <a:endParaRPr lang="en-US" sz="2000" dirty="0" smtClean="0"/>
          </a:p>
          <a:p>
            <a:pPr algn="ctr"/>
            <a:r>
              <a:rPr lang="en-US" sz="2000" dirty="0" smtClean="0"/>
              <a:t>onshore </a:t>
            </a:r>
            <a:r>
              <a:rPr lang="en-US" sz="2000" dirty="0"/>
              <a:t>ISK controls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915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276"/>
            <a:ext cx="6184900" cy="1143000"/>
          </a:xfrm>
        </p:spPr>
        <p:txBody>
          <a:bodyPr>
            <a:normAutofit/>
          </a:bodyPr>
          <a:lstStyle/>
          <a:p>
            <a:r>
              <a:rPr lang="en-US" sz="2800"/>
              <a:t>The IMF fiscal consolidation program has reduced the deficit...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27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79600" y="4999299"/>
            <a:ext cx="726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/>
              <a:t>... and a budget surplus is projected in </a:t>
            </a:r>
            <a:r>
              <a:rPr lang="en-US" sz="2800" dirty="0" smtClean="0"/>
              <a:t>2014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590" y="1565276"/>
            <a:ext cx="5896232" cy="384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0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47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/>
              <a:t>Despite a deep recession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28</a:t>
            </a:fld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30300" y="49212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/>
              <a:t>... Iceland has recovered relatively quickly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66" y="976041"/>
            <a:ext cx="7362496" cy="435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94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Iceland has applied for membership of the </a:t>
            </a:r>
            <a:r>
              <a:rPr lang="en-US" sz="2800" dirty="0" smtClean="0"/>
              <a:t>EU …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29</a:t>
            </a:fld>
            <a:endParaRPr lang="en-US"/>
          </a:p>
        </p:txBody>
      </p:sp>
      <p:pic>
        <p:nvPicPr>
          <p:cNvPr id="5" name="Picture 4" descr="Jhanna_Sigurardttir_og_Barroso_JPG_800x1200_q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400" y="1616473"/>
            <a:ext cx="4683125" cy="311427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73087" y="49117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smtClean="0"/>
              <a:t>… and formal negotiations started in June 2011</a:t>
            </a:r>
          </a:p>
        </p:txBody>
      </p:sp>
    </p:spTree>
    <p:extLst>
      <p:ext uri="{BB962C8B-B14F-4D97-AF65-F5344CB8AC3E}">
        <p14:creationId xmlns:p14="http://schemas.microsoft.com/office/powerpoint/2010/main" val="324178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771624"/>
            <a:ext cx="9144000" cy="6761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152230"/>
            <a:ext cx="2133600" cy="365125"/>
          </a:xfrm>
        </p:spPr>
        <p:txBody>
          <a:bodyPr/>
          <a:lstStyle/>
          <a:p>
            <a:pPr algn="l"/>
            <a:fld id="{2C0CE430-E075-0B49-BE23-5371CC48190D}" type="slidenum">
              <a:pPr algn="l"/>
              <a:t>3</a:t>
            </a:fld>
            <a:endParaRPr lang="en-US"/>
          </a:p>
        </p:txBody>
      </p:sp>
      <p:pic>
        <p:nvPicPr>
          <p:cNvPr id="11" name="Picture 10" descr="borði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990" b="26740"/>
          <a:stretch/>
        </p:blipFill>
        <p:spPr>
          <a:xfrm>
            <a:off x="1" y="0"/>
            <a:ext cx="9144000" cy="768054"/>
          </a:xfrm>
          <a:prstGeom prst="rect">
            <a:avLst/>
          </a:prstGeom>
        </p:spPr>
      </p:pic>
      <p:sp>
        <p:nvSpPr>
          <p:cNvPr id="12" name="Title 5"/>
          <p:cNvSpPr txBox="1">
            <a:spLocks/>
          </p:cNvSpPr>
          <p:nvPr/>
        </p:nvSpPr>
        <p:spPr>
          <a:xfrm>
            <a:off x="457200" y="89491"/>
            <a:ext cx="8229600" cy="615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>
                <a:solidFill>
                  <a:schemeClr val="bg1"/>
                </a:solidFill>
              </a:rPr>
              <a:t>Part A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5067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/>
              <a:t>The Financial Crisis</a:t>
            </a:r>
          </a:p>
        </p:txBody>
      </p:sp>
    </p:spTree>
    <p:extLst>
      <p:ext uri="{BB962C8B-B14F-4D97-AF65-F5344CB8AC3E}">
        <p14:creationId xmlns:p14="http://schemas.microsoft.com/office/powerpoint/2010/main" val="372005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notable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30</a:t>
            </a:fld>
            <a:endParaRPr lang="en-US"/>
          </a:p>
        </p:txBody>
      </p:sp>
      <p:pic>
        <p:nvPicPr>
          <p:cNvPr id="5" name="Picture 4" descr="The_Report_of_the_Althingi_Special_Investigation_Commission_sprea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00" y="2955925"/>
            <a:ext cx="3289300" cy="246697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20700" y="1543052"/>
            <a:ext cx="4762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/>
              <a:t>An investigative committee released a report on the causes of the collapse ...</a:t>
            </a:r>
          </a:p>
        </p:txBody>
      </p:sp>
      <p:pic>
        <p:nvPicPr>
          <p:cNvPr id="8" name="Picture 7" descr="4601125247_85b2dae358_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700" y="1648379"/>
            <a:ext cx="3619500" cy="241417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18025" y="4432304"/>
            <a:ext cx="4305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/>
              <a:t>... </a:t>
            </a:r>
            <a:r>
              <a:rPr lang="en-US" sz="2800" dirty="0" smtClean="0"/>
              <a:t>and </a:t>
            </a:r>
            <a:r>
              <a:rPr lang="en-US" sz="2800" dirty="0"/>
              <a:t>volcanic </a:t>
            </a:r>
            <a:r>
              <a:rPr lang="en-US" sz="2800" dirty="0" smtClean="0"/>
              <a:t>eruptions </a:t>
            </a:r>
            <a:endParaRPr lang="en-US" sz="2800" dirty="0"/>
          </a:p>
          <a:p>
            <a:r>
              <a:rPr lang="en-US" sz="2800" dirty="0"/>
              <a:t>in </a:t>
            </a:r>
            <a:r>
              <a:rPr lang="en-US" sz="2800" dirty="0" smtClean="0"/>
              <a:t>2010 and 2011 </a:t>
            </a:r>
            <a:r>
              <a:rPr lang="en-US" sz="2800" dirty="0"/>
              <a:t>disrupted flights around the world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14900" y="3594104"/>
            <a:ext cx="4305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Image source: Flickr user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fridgeirsson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76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notable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31</a:t>
            </a:fld>
            <a:endParaRPr lang="en-US"/>
          </a:p>
        </p:txBody>
      </p:sp>
      <p:pic>
        <p:nvPicPr>
          <p:cNvPr id="5" name="Picture 4" descr="large_construction-work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00" y="3136900"/>
            <a:ext cx="3199040" cy="264115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625600"/>
            <a:ext cx="4102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/>
              <a:t>In 2011, a three year wage contract was signed for the bulk of Iceland’s workers ...</a:t>
            </a:r>
          </a:p>
        </p:txBody>
      </p:sp>
      <p:pic>
        <p:nvPicPr>
          <p:cNvPr id="7" name="Picture 6" descr="stjornlagara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450" y="1778000"/>
            <a:ext cx="3646359" cy="243435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743450" y="4432300"/>
            <a:ext cx="4102100" cy="134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/>
              <a:t>... and in 2010, </a:t>
            </a:r>
          </a:p>
          <a:p>
            <a:r>
              <a:rPr lang="en-US" sz="2800"/>
              <a:t>a constitutional assembly </a:t>
            </a:r>
          </a:p>
          <a:p>
            <a:r>
              <a:rPr lang="en-US" sz="2800"/>
              <a:t>was elected to reform the constitution</a:t>
            </a:r>
          </a:p>
        </p:txBody>
      </p:sp>
    </p:spTree>
    <p:extLst>
      <p:ext uri="{BB962C8B-B14F-4D97-AF65-F5344CB8AC3E}">
        <p14:creationId xmlns:p14="http://schemas.microsoft.com/office/powerpoint/2010/main" val="1725355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notable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32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204913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dirty="0"/>
              <a:t>In </a:t>
            </a:r>
            <a:r>
              <a:rPr lang="en-US" sz="2400" dirty="0" smtClean="0"/>
              <a:t>May 2011</a:t>
            </a:r>
            <a:r>
              <a:rPr lang="en-US" sz="2400" dirty="0"/>
              <a:t>, </a:t>
            </a:r>
            <a:r>
              <a:rPr lang="en-US" sz="2400" dirty="0" smtClean="0"/>
              <a:t>another volcanic eruption disturbed flights in Iceland, the UK, Scandinavia and Germany…</a:t>
            </a:r>
            <a:endParaRPr lang="en-US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489672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dirty="0" smtClean="0"/>
              <a:t>… but the eruption is now over and nobody was harmed. The impact of the eruption on daily lives was minor outside area close to the volcano. </a:t>
            </a:r>
            <a:endParaRPr lang="en-US" sz="2400" dirty="0"/>
          </a:p>
        </p:txBody>
      </p:sp>
      <p:pic>
        <p:nvPicPr>
          <p:cNvPr id="2050" name="Picture 2" descr="Z:\Starfsfólk\Björn Brynjúlfur\Status report\Glærur\myndir\grimsvot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528888"/>
            <a:ext cx="3371850" cy="224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Starfsfólk\Björn Brynjúlfur\Status report\Glærur\myndir\grimsvotn2 vis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8" y="2528888"/>
            <a:ext cx="3370653" cy="224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405996" y="4325228"/>
            <a:ext cx="39139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Images from www.visir.is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46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0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Despite the crisis, Iceland’s future is bright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8200"/>
            <a:ext cx="8229600" cy="3116263"/>
          </a:xfrm>
        </p:spPr>
        <p:txBody>
          <a:bodyPr/>
          <a:lstStyle/>
          <a:p>
            <a:r>
              <a:rPr lang="en-US"/>
              <a:t>An educated workforce</a:t>
            </a:r>
          </a:p>
          <a:p>
            <a:r>
              <a:rPr lang="en-US"/>
              <a:t>Natural resources in abundance</a:t>
            </a:r>
          </a:p>
          <a:p>
            <a:r>
              <a:rPr lang="en-US"/>
              <a:t>Innovative and competitive businesses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6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836" y="1849438"/>
            <a:ext cx="5987664" cy="2265362"/>
          </a:xfrm>
        </p:spPr>
        <p:txBody>
          <a:bodyPr>
            <a:noAutofit/>
          </a:bodyPr>
          <a:lstStyle/>
          <a:p>
            <a:r>
              <a:rPr lang="en-US" sz="3200" dirty="0"/>
              <a:t>The full report </a:t>
            </a:r>
            <a:br>
              <a:rPr lang="en-US" sz="3200" dirty="0"/>
            </a:br>
            <a:r>
              <a:rPr lang="en-US" sz="3200" dirty="0"/>
              <a:t>with further details </a:t>
            </a:r>
            <a:br>
              <a:rPr lang="en-US" sz="3200" dirty="0"/>
            </a:br>
            <a:r>
              <a:rPr lang="en-US" sz="3200" dirty="0"/>
              <a:t>is available at</a:t>
            </a:r>
            <a:br>
              <a:rPr lang="en-US" sz="3200" dirty="0"/>
            </a:br>
            <a:r>
              <a:rPr lang="en-US" sz="3200" dirty="0" smtClean="0">
                <a:hlinkClick r:id="rId2"/>
              </a:rPr>
              <a:t>chamber.is/</a:t>
            </a:r>
            <a:r>
              <a:rPr lang="en-US" sz="3200" dirty="0" err="1" smtClean="0">
                <a:hlinkClick r:id="rId2"/>
              </a:rPr>
              <a:t>statusreport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A mailing list </a:t>
            </a:r>
            <a:br>
              <a:rPr lang="en-US" sz="3200" dirty="0"/>
            </a:br>
            <a:r>
              <a:rPr lang="en-US" sz="3200" dirty="0"/>
              <a:t>is available at</a:t>
            </a:r>
            <a:br>
              <a:rPr lang="en-US" sz="3200" dirty="0"/>
            </a:br>
            <a:r>
              <a:rPr lang="en-US" sz="3200" dirty="0" smtClean="0">
                <a:hlinkClick r:id="rId3"/>
              </a:rPr>
              <a:t>chamber.is/</a:t>
            </a:r>
            <a:r>
              <a:rPr lang="en-US" sz="3200" dirty="0" err="1" smtClean="0">
                <a:hlinkClick r:id="rId3"/>
              </a:rPr>
              <a:t>mailinglist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34</a:t>
            </a:fld>
            <a:endParaRPr lang="en-US"/>
          </a:p>
        </p:txBody>
      </p:sp>
      <p:pic>
        <p:nvPicPr>
          <p:cNvPr id="4098" name="Picture 2" descr="C:\Users\bjornbb\Dropbox\Viðskiptaráð\Status report\Glærur\forsida-fullr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4260">
            <a:off x="5084569" y="827350"/>
            <a:ext cx="3737863" cy="43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96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01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3999" cy="6901443"/>
          </a:xfrm>
        </p:spPr>
      </p:pic>
      <p:sp>
        <p:nvSpPr>
          <p:cNvPr id="6" name="Rectangle 5"/>
          <p:cNvSpPr/>
          <p:nvPr/>
        </p:nvSpPr>
        <p:spPr>
          <a:xfrm>
            <a:off x="3644900" y="5460999"/>
            <a:ext cx="2267292" cy="107182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cc 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5169826"/>
            <a:ext cx="1944945" cy="194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2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00331"/>
            <a:ext cx="8928100" cy="1143000"/>
          </a:xfrm>
        </p:spPr>
        <p:txBody>
          <a:bodyPr>
            <a:normAutofit/>
          </a:bodyPr>
          <a:lstStyle/>
          <a:p>
            <a:r>
              <a:rPr lang="en-US" sz="2600"/>
              <a:t>... with assets of the “big 3” banks 11 times Iceland’s GDP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4</a:t>
            </a:fld>
            <a:endParaRPr lang="en-US"/>
          </a:p>
        </p:txBody>
      </p:sp>
      <p:pic>
        <p:nvPicPr>
          <p:cNvPr id="5" name="Picture 4" descr="banking system relative to gdp cups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66" t="12533" r="42275" b="61471"/>
          <a:stretch/>
        </p:blipFill>
        <p:spPr>
          <a:xfrm>
            <a:off x="2445549" y="1228411"/>
            <a:ext cx="4059075" cy="391508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600"/>
              <a:t>In 2008, the banking sector had become gigantic ...</a:t>
            </a:r>
          </a:p>
        </p:txBody>
      </p:sp>
    </p:spTree>
    <p:extLst>
      <p:ext uri="{BB962C8B-B14F-4D97-AF65-F5344CB8AC3E}">
        <p14:creationId xmlns:p14="http://schemas.microsoft.com/office/powerpoint/2010/main" val="148250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Then, in October 2008, the “big 3” failed in 3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11017" y="1617297"/>
            <a:ext cx="6037294" cy="3777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7 October 2008 </a:t>
            </a:r>
            <a:b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en-US" sz="3200">
                <a:latin typeface="Arial"/>
                <a:cs typeface="Arial"/>
              </a:rPr>
              <a:t>Landsbanki fails</a:t>
            </a:r>
          </a:p>
          <a:p>
            <a:pPr>
              <a:lnSpc>
                <a:spcPct val="220000"/>
              </a:lnSpc>
            </a:pPr>
            <a:r>
              <a:rPr lang="en-US" sz="3200">
                <a:solidFill>
                  <a:srgbClr val="7F7F7F"/>
                </a:solidFill>
                <a:latin typeface="Arial"/>
                <a:cs typeface="Arial"/>
              </a:rPr>
              <a:t>8 October 2008</a:t>
            </a:r>
          </a:p>
          <a:p>
            <a:pPr>
              <a:lnSpc>
                <a:spcPct val="50000"/>
              </a:lnSpc>
            </a:pPr>
            <a:r>
              <a:rPr lang="en-US" sz="3200">
                <a:latin typeface="Arial"/>
                <a:cs typeface="Arial"/>
              </a:rPr>
              <a:t>Glitnir fails</a:t>
            </a:r>
          </a:p>
          <a:p>
            <a:pPr>
              <a:lnSpc>
                <a:spcPct val="240000"/>
              </a:lnSpc>
            </a:pPr>
            <a:r>
              <a:rPr lang="en-US" sz="3200">
                <a:solidFill>
                  <a:srgbClr val="7F7F7F"/>
                </a:solidFill>
                <a:latin typeface="Arial"/>
                <a:cs typeface="Arial"/>
              </a:rPr>
              <a:t>9 October 2008</a:t>
            </a:r>
          </a:p>
          <a:p>
            <a:pPr>
              <a:lnSpc>
                <a:spcPct val="50000"/>
              </a:lnSpc>
            </a:pPr>
            <a:r>
              <a:rPr lang="en-US" sz="3200">
                <a:latin typeface="Arial"/>
                <a:cs typeface="Arial"/>
              </a:rPr>
              <a:t>Kaupthing fails</a:t>
            </a:r>
          </a:p>
        </p:txBody>
      </p:sp>
      <p:pic>
        <p:nvPicPr>
          <p:cNvPr id="6" name="Picture 5" descr="Landsbanki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936" y="1582344"/>
            <a:ext cx="2291556" cy="1031200"/>
          </a:xfrm>
          <a:prstGeom prst="rect">
            <a:avLst/>
          </a:prstGeom>
        </p:spPr>
      </p:pic>
      <p:pic>
        <p:nvPicPr>
          <p:cNvPr id="7" name="Picture 6" descr="glutni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936" y="2959497"/>
            <a:ext cx="2291556" cy="1046437"/>
          </a:xfrm>
          <a:prstGeom prst="rect">
            <a:avLst/>
          </a:prstGeom>
        </p:spPr>
      </p:pic>
      <p:pic>
        <p:nvPicPr>
          <p:cNvPr id="9" name="Picture 8" descr="kaupthing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936" y="4279553"/>
            <a:ext cx="2291556" cy="114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 t="30419" r="40220" b="32495"/>
          <a:stretch/>
        </p:blipFill>
        <p:spPr bwMode="auto">
          <a:xfrm>
            <a:off x="2084283" y="1841877"/>
            <a:ext cx="5650015" cy="361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The financial crisis became a currency crisis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74785" y="1685786"/>
            <a:ext cx="574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Exchange rate for one Euro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2118" y="5127809"/>
            <a:ext cx="574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/>
                <a:cs typeface="Arial"/>
              </a:rPr>
              <a:t>Capital restrictions imposed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920477" y="4198392"/>
            <a:ext cx="601641" cy="9294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2243" y="3132370"/>
            <a:ext cx="574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/>
                <a:cs typeface="Arial"/>
              </a:rPr>
              <a:t>Bank collapse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015816" y="3460312"/>
            <a:ext cx="1607992" cy="6524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9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... and the capital markets evaporated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35" y="1175898"/>
            <a:ext cx="7010980" cy="458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93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Political instability followed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67816" y="4999299"/>
            <a:ext cx="438844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/>
              <a:t>... and the first left-wing government in over 30 years was elected</a:t>
            </a:r>
          </a:p>
        </p:txBody>
      </p:sp>
      <p:pic>
        <p:nvPicPr>
          <p:cNvPr id="7" name="Picture 6" descr="new governmen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373" y="1801932"/>
            <a:ext cx="3315427" cy="3050192"/>
          </a:xfrm>
          <a:prstGeom prst="rect">
            <a:avLst/>
          </a:prstGeom>
        </p:spPr>
      </p:pic>
      <p:pic>
        <p:nvPicPr>
          <p:cNvPr id="1026" name="Picture 2" descr="C:\Users\bjornbb\Dropbox\Viðskiptaráð\Status report\Glærur\myndir\Mtmli__Austurvelli_tff_kristinn_magnsson____jpg_550x400_q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009899"/>
            <a:ext cx="3505263" cy="233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otmaeli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379" y="1402005"/>
            <a:ext cx="3048000" cy="20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1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73038"/>
            <a:ext cx="8966200" cy="1143000"/>
          </a:xfrm>
        </p:spPr>
        <p:txBody>
          <a:bodyPr>
            <a:normAutofit/>
          </a:bodyPr>
          <a:lstStyle/>
          <a:p>
            <a:r>
              <a:rPr lang="en-US" sz="2600" dirty="0"/>
              <a:t>The failed banks were split into “old” and “new” </a:t>
            </a:r>
            <a:r>
              <a:rPr lang="en-US" sz="2600" dirty="0" smtClean="0"/>
              <a:t>banks ...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9</a:t>
            </a:fld>
            <a:endParaRPr lang="en-US"/>
          </a:p>
        </p:txBody>
      </p:sp>
      <p:pic>
        <p:nvPicPr>
          <p:cNvPr id="5" name="Picture 4" descr="gömlu og nýju bankarnir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50" t="11410" r="17008" b="51715"/>
          <a:stretch/>
        </p:blipFill>
        <p:spPr>
          <a:xfrm>
            <a:off x="1790700" y="1028520"/>
            <a:ext cx="6045200" cy="422617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08000" y="49089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/>
              <a:t>... with Icelandic operations transfered to “new” banks </a:t>
            </a:r>
          </a:p>
          <a:p>
            <a:r>
              <a:rPr lang="en-US" sz="2800"/>
              <a:t>and international operations staying in the “old” banks</a:t>
            </a:r>
          </a:p>
        </p:txBody>
      </p:sp>
    </p:spTree>
    <p:extLst>
      <p:ext uri="{BB962C8B-B14F-4D97-AF65-F5344CB8AC3E}">
        <p14:creationId xmlns:p14="http://schemas.microsoft.com/office/powerpoint/2010/main" val="35249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257A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4925</TotalTime>
  <Words>1027</Words>
  <Application>Microsoft Office PowerPoint</Application>
  <PresentationFormat>On-screen Show (4:3)</PresentationFormat>
  <Paragraphs>209</Paragraphs>
  <Slides>35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The Icelandic Economic Situation Status Report</vt:lpstr>
      <vt:lpstr>Iceland</vt:lpstr>
      <vt:lpstr>PowerPoint Presentation</vt:lpstr>
      <vt:lpstr>... with assets of the “big 3” banks 11 times Iceland’s GDP</vt:lpstr>
      <vt:lpstr>Then, in October 2008, the “big 3” failed in 3 days</vt:lpstr>
      <vt:lpstr>The financial crisis became a currency crisis ...</vt:lpstr>
      <vt:lpstr>... and the capital markets evaporated</vt:lpstr>
      <vt:lpstr>Political instability followed ...</vt:lpstr>
      <vt:lpstr>The failed banks were split into “old” and “new” banks ...</vt:lpstr>
      <vt:lpstr>In addition to the “old” banks, a part of the “new” banks was placed in ownership of creditors</vt:lpstr>
      <vt:lpstr>The government also entered an IMF program to reduce the fiscal deficit</vt:lpstr>
      <vt:lpstr>PowerPoint Presentation</vt:lpstr>
      <vt:lpstr>Iceland went into a recession ...</vt:lpstr>
      <vt:lpstr>However, Iceland’s debt is manageable ...</vt:lpstr>
      <vt:lpstr>Homes struggle with higher unemployment ...</vt:lpstr>
      <vt:lpstr>Inflation reached 18.6% when the currency collapsed... </vt:lpstr>
      <vt:lpstr>Despite the recession, Iceland still remains competitive compared to other economies</vt:lpstr>
      <vt:lpstr>PowerPoint Presentation</vt:lpstr>
      <vt:lpstr>Debt restructuring of …</vt:lpstr>
      <vt:lpstr>Non-performing have decreased…</vt:lpstr>
      <vt:lpstr>One of the failed banks operated the online savings bank Icesave in the UK and Netherlands</vt:lpstr>
      <vt:lpstr>PowerPoint Presentation</vt:lpstr>
      <vt:lpstr>After Icesave III was rejected, the matter is now with the EFTA Supervisory Authority (ESA)  It is estimated that the UK and Dutch governments will receive approximately 94% of their claim from the estate of the failed Landsbanki</vt:lpstr>
      <vt:lpstr>Iceland’s current credit ratings</vt:lpstr>
      <vt:lpstr>Since the crisis, the Central Bank has lowered interest rates ...</vt:lpstr>
      <vt:lpstr>The Central Bank has introduced a plan to remove capital restrictions in two phases:</vt:lpstr>
      <vt:lpstr>The IMF fiscal consolidation program has reduced the deficit...</vt:lpstr>
      <vt:lpstr>Despite a deep recession ...</vt:lpstr>
      <vt:lpstr>Iceland has applied for membership of the EU …</vt:lpstr>
      <vt:lpstr>Other notable events</vt:lpstr>
      <vt:lpstr>Other notable events</vt:lpstr>
      <vt:lpstr>Other notable events</vt:lpstr>
      <vt:lpstr>Despite the crisis, Iceland’s future is bright</vt:lpstr>
      <vt:lpstr>The full report  with further details  is available at chamber.is/statusreport  A mailing list  is available at chamber.is/mailinglist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Report</dc:title>
  <dc:creator>Iceland Chamber of Commerce</dc:creator>
  <cp:keywords>Iceland, economy, status report</cp:keywords>
  <cp:lastModifiedBy>Viðar Ingason</cp:lastModifiedBy>
  <cp:revision>242</cp:revision>
  <dcterms:created xsi:type="dcterms:W3CDTF">2011-05-06T16:09:41Z</dcterms:created>
  <dcterms:modified xsi:type="dcterms:W3CDTF">2012-04-20T10:47:13Z</dcterms:modified>
</cp:coreProperties>
</file>